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7"/>
  </p:notes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80A"/>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83AB0-E2BB-4A37-BA02-E6BBAA0D2D60}" type="datetimeFigureOut">
              <a:rPr lang="en-IN" smtClean="0"/>
              <a:t>07-10-2022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94B35-149C-4215-893B-CC4EB1DF40C4}" type="slidenum">
              <a:rPr lang="en-IN" smtClean="0"/>
              <a:t>‹#›</a:t>
            </a:fld>
            <a:endParaRPr lang="en-IN"/>
          </a:p>
        </p:txBody>
      </p:sp>
    </p:spTree>
    <p:extLst>
      <p:ext uri="{BB962C8B-B14F-4D97-AF65-F5344CB8AC3E}">
        <p14:creationId xmlns:p14="http://schemas.microsoft.com/office/powerpoint/2010/main" val="18472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94B35-149C-4215-893B-CC4EB1DF40C4}" type="slidenum">
              <a:rPr lang="en-IN" smtClean="0"/>
              <a:t>45</a:t>
            </a:fld>
            <a:endParaRPr lang="en-IN"/>
          </a:p>
        </p:txBody>
      </p:sp>
    </p:spTree>
    <p:extLst>
      <p:ext uri="{BB962C8B-B14F-4D97-AF65-F5344CB8AC3E}">
        <p14:creationId xmlns:p14="http://schemas.microsoft.com/office/powerpoint/2010/main" val="272341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2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34730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61482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400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006832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551361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334562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11172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1564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91170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015266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00829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27530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8940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14848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9071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t>07-10-2022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4011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191E9FA-CC45-47F3-80CF-62C35965C8DA}" type="datetimeFigureOut">
              <a:rPr lang="en-IN" smtClean="0"/>
              <a:t>07-10-2022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C55FE2-1236-43DC-92E9-E4936CE72C05}" type="slidenum">
              <a:rPr lang="en-IN" smtClean="0"/>
              <a:t>‹#›</a:t>
            </a:fld>
            <a:endParaRPr lang="en-IN" dirty="0"/>
          </a:p>
        </p:txBody>
      </p:sp>
      <p:sp>
        <p:nvSpPr>
          <p:cNvPr id="13" name="TextBox 12">
            <a:extLst>
              <a:ext uri="{FF2B5EF4-FFF2-40B4-BE49-F238E27FC236}">
                <a16:creationId xmlns:a16="http://schemas.microsoft.com/office/drawing/2014/main" id="{3ECBA129-E606-4C75-B917-BBEB4B77F5D4}"/>
              </a:ext>
            </a:extLst>
          </p:cNvPr>
          <p:cNvSpPr txBox="1"/>
          <p:nvPr userDrawn="1"/>
        </p:nvSpPr>
        <p:spPr>
          <a:xfrm rot="20569684">
            <a:off x="2995833" y="2939553"/>
            <a:ext cx="7280891" cy="769441"/>
          </a:xfrm>
          <a:prstGeom prst="rect">
            <a:avLst/>
          </a:prstGeom>
          <a:noFill/>
        </p:spPr>
        <p:txBody>
          <a:bodyPr wrap="square" rtlCol="0">
            <a:spAutoFit/>
          </a:bodyPr>
          <a:lstStyle/>
          <a:p>
            <a:r>
              <a:rPr lang="en-US" sz="4400" b="0" dirty="0">
                <a:solidFill>
                  <a:schemeClr val="accent1">
                    <a:lumMod val="40000"/>
                    <a:lumOff val="60000"/>
                  </a:schemeClr>
                </a:solidFill>
                <a:latin typeface="Algerian" panose="04020705040A02060702" pitchFamily="82" charset="0"/>
              </a:rPr>
              <a:t>CUSTOMER RETENTION</a:t>
            </a:r>
            <a:endParaRPr lang="en-IN" sz="4400" b="0" dirty="0">
              <a:solidFill>
                <a:schemeClr val="accent1">
                  <a:lumMod val="40000"/>
                  <a:lumOff val="60000"/>
                </a:schemeClr>
              </a:solidFill>
              <a:latin typeface="Algerian" panose="04020705040A02060702" pitchFamily="82" charset="0"/>
            </a:endParaRPr>
          </a:p>
        </p:txBody>
      </p:sp>
    </p:spTree>
    <p:extLst>
      <p:ext uri="{BB962C8B-B14F-4D97-AF65-F5344CB8AC3E}">
        <p14:creationId xmlns:p14="http://schemas.microsoft.com/office/powerpoint/2010/main" val="112369104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turismoeconsigli.com/come-fidelizzare-i-clienti-di-un-hotel/" TargetMode="External"/><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thebluediamondgallery.com/wooden-tile/t/thank-you.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C8B28FC-EAD6-467D-8CA8-585ECCBBFC2D}"/>
              </a:ext>
            </a:extLst>
          </p:cNvPr>
          <p:cNvSpPr txBox="1"/>
          <p:nvPr/>
        </p:nvSpPr>
        <p:spPr>
          <a:xfrm>
            <a:off x="475610" y="685912"/>
            <a:ext cx="5794561" cy="954107"/>
          </a:xfrm>
          <a:prstGeom prst="rect">
            <a:avLst/>
          </a:prstGeom>
          <a:noFill/>
        </p:spPr>
        <p:txBody>
          <a:bodyPr wrap="square" rtlCol="0">
            <a:spAutoFit/>
          </a:bodyPr>
          <a:lstStyle/>
          <a:p>
            <a:r>
              <a:rPr lang="en-US" sz="2400" b="1" dirty="0"/>
              <a:t>Presented By:</a:t>
            </a:r>
          </a:p>
          <a:p>
            <a:r>
              <a:rPr lang="en-US" sz="3200" b="1" dirty="0"/>
              <a:t>SHUBHAM SURYAWANSHI</a:t>
            </a:r>
            <a:endParaRPr lang="en-IN" sz="3200" b="1" dirty="0"/>
          </a:p>
        </p:txBody>
      </p:sp>
      <p:sp>
        <p:nvSpPr>
          <p:cNvPr id="2" name="TextBox 1"/>
          <p:cNvSpPr txBox="1"/>
          <p:nvPr/>
        </p:nvSpPr>
        <p:spPr>
          <a:xfrm>
            <a:off x="6270171" y="4581331"/>
            <a:ext cx="4823927" cy="1077218"/>
          </a:xfrm>
          <a:prstGeom prst="rect">
            <a:avLst/>
          </a:prstGeom>
          <a:noFill/>
        </p:spPr>
        <p:txBody>
          <a:bodyPr wrap="square" rtlCol="0">
            <a:spAutoFit/>
          </a:bodyPr>
          <a:lstStyle/>
          <a:p>
            <a:r>
              <a:rPr lang="en-IN" sz="3200" b="1" u="sng" dirty="0"/>
              <a:t>Project Name</a:t>
            </a:r>
          </a:p>
          <a:p>
            <a:r>
              <a:rPr lang="en-IN" sz="3200" b="1" u="sng" dirty="0"/>
              <a:t>Customer Retension</a:t>
            </a:r>
          </a:p>
        </p:txBody>
      </p:sp>
    </p:spTree>
    <p:extLst>
      <p:ext uri="{BB962C8B-B14F-4D97-AF65-F5344CB8AC3E}">
        <p14:creationId xmlns:p14="http://schemas.microsoft.com/office/powerpoint/2010/main" val="306322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53EC4-4205-42E3-B5D6-C939EF2805EF}"/>
              </a:ext>
            </a:extLst>
          </p:cNvPr>
          <p:cNvSpPr txBox="1"/>
          <p:nvPr/>
        </p:nvSpPr>
        <p:spPr>
          <a:xfrm>
            <a:off x="615820" y="326571"/>
            <a:ext cx="6407551"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Data Analysis Steps Done:</a:t>
            </a:r>
            <a:endParaRPr lang="en-IN" sz="2800" b="1" dirty="0">
              <a:solidFill>
                <a:schemeClr val="tx1">
                  <a:lumMod val="95000"/>
                  <a:lumOff val="5000"/>
                </a:schemeClr>
              </a:solidFill>
              <a:latin typeface="Century" panose="02040604050505020304" pitchFamily="18" charset="0"/>
            </a:endParaRPr>
          </a:p>
        </p:txBody>
      </p:sp>
      <p:sp>
        <p:nvSpPr>
          <p:cNvPr id="5" name="Rectangle 4">
            <a:extLst>
              <a:ext uri="{FF2B5EF4-FFF2-40B4-BE49-F238E27FC236}">
                <a16:creationId xmlns:a16="http://schemas.microsoft.com/office/drawing/2014/main" id="{4BDC82AA-E5FC-41FB-9C12-F1FA219D17D2}"/>
              </a:ext>
            </a:extLst>
          </p:cNvPr>
          <p:cNvSpPr/>
          <p:nvPr/>
        </p:nvSpPr>
        <p:spPr>
          <a:xfrm>
            <a:off x="826850"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Libraries</a:t>
            </a:r>
            <a:endParaRPr lang="en-IN" sz="1900" b="1" dirty="0">
              <a:solidFill>
                <a:schemeClr val="tx1">
                  <a:lumMod val="95000"/>
                  <a:lumOff val="5000"/>
                </a:schemeClr>
              </a:solidFill>
              <a:latin typeface="Century" panose="02040604050505020304" pitchFamily="18" charset="0"/>
            </a:endParaRPr>
          </a:p>
        </p:txBody>
      </p:sp>
      <p:sp>
        <p:nvSpPr>
          <p:cNvPr id="11" name="Arrow: Right 10">
            <a:extLst>
              <a:ext uri="{FF2B5EF4-FFF2-40B4-BE49-F238E27FC236}">
                <a16:creationId xmlns:a16="http://schemas.microsoft.com/office/drawing/2014/main" id="{852C3C30-BEC0-4741-8AF6-524F1782F757}"/>
              </a:ext>
            </a:extLst>
          </p:cNvPr>
          <p:cNvSpPr/>
          <p:nvPr/>
        </p:nvSpPr>
        <p:spPr>
          <a:xfrm>
            <a:off x="3566575" y="1790871"/>
            <a:ext cx="904673"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2F47EED-45E7-4573-B91D-AE60F62555B4}"/>
              </a:ext>
            </a:extLst>
          </p:cNvPr>
          <p:cNvSpPr/>
          <p:nvPr/>
        </p:nvSpPr>
        <p:spPr>
          <a:xfrm>
            <a:off x="4872809"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Dataset</a:t>
            </a:r>
            <a:endParaRPr lang="en-IN" sz="1900" b="1" dirty="0">
              <a:solidFill>
                <a:schemeClr val="tx1">
                  <a:lumMod val="95000"/>
                  <a:lumOff val="5000"/>
                </a:schemeClr>
              </a:solidFill>
              <a:latin typeface="Century" panose="02040604050505020304" pitchFamily="18" charset="0"/>
            </a:endParaRPr>
          </a:p>
        </p:txBody>
      </p:sp>
      <p:sp>
        <p:nvSpPr>
          <p:cNvPr id="13" name="Arrow: Right 12">
            <a:extLst>
              <a:ext uri="{FF2B5EF4-FFF2-40B4-BE49-F238E27FC236}">
                <a16:creationId xmlns:a16="http://schemas.microsoft.com/office/drawing/2014/main" id="{749574C8-5674-4EE6-981D-0E5C667F0BC9}"/>
              </a:ext>
            </a:extLst>
          </p:cNvPr>
          <p:cNvSpPr/>
          <p:nvPr/>
        </p:nvSpPr>
        <p:spPr>
          <a:xfrm>
            <a:off x="7437166" y="1788799"/>
            <a:ext cx="953309" cy="52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433CA3C1-8273-4C48-8B92-D8483F868E75}"/>
              </a:ext>
            </a:extLst>
          </p:cNvPr>
          <p:cNvSpPr/>
          <p:nvPr/>
        </p:nvSpPr>
        <p:spPr>
          <a:xfrm>
            <a:off x="8639647" y="1511561"/>
            <a:ext cx="2315186"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Data Preprocessing</a:t>
            </a:r>
            <a:endParaRPr lang="en-IN" sz="1900" b="1" dirty="0">
              <a:solidFill>
                <a:schemeClr val="tx1">
                  <a:lumMod val="95000"/>
                  <a:lumOff val="5000"/>
                </a:schemeClr>
              </a:solidFill>
              <a:latin typeface="Century" panose="02040604050505020304" pitchFamily="18" charset="0"/>
            </a:endParaRPr>
          </a:p>
        </p:txBody>
      </p:sp>
      <p:sp>
        <p:nvSpPr>
          <p:cNvPr id="15" name="Arrow: Down 14">
            <a:extLst>
              <a:ext uri="{FF2B5EF4-FFF2-40B4-BE49-F238E27FC236}">
                <a16:creationId xmlns:a16="http://schemas.microsoft.com/office/drawing/2014/main" id="{06B07ED1-BDC1-4977-B811-8979233ADB63}"/>
              </a:ext>
            </a:extLst>
          </p:cNvPr>
          <p:cNvSpPr/>
          <p:nvPr/>
        </p:nvSpPr>
        <p:spPr>
          <a:xfrm>
            <a:off x="9558913" y="2859816"/>
            <a:ext cx="476655" cy="860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559A62C6-0952-4D84-9F12-A97AB451CEC2}"/>
              </a:ext>
            </a:extLst>
          </p:cNvPr>
          <p:cNvSpPr/>
          <p:nvPr/>
        </p:nvSpPr>
        <p:spPr>
          <a:xfrm>
            <a:off x="8639648" y="3989200"/>
            <a:ext cx="2315186" cy="1079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Finding null values</a:t>
            </a:r>
            <a:endParaRPr lang="en-IN" sz="1900" b="1" dirty="0">
              <a:solidFill>
                <a:schemeClr val="tx1">
                  <a:lumMod val="95000"/>
                  <a:lumOff val="5000"/>
                </a:schemeClr>
              </a:solidFill>
              <a:latin typeface="Century" panose="02040604050505020304" pitchFamily="18" charset="0"/>
            </a:endParaRPr>
          </a:p>
        </p:txBody>
      </p:sp>
      <p:sp>
        <p:nvSpPr>
          <p:cNvPr id="19" name="Arrow: Left 18">
            <a:extLst>
              <a:ext uri="{FF2B5EF4-FFF2-40B4-BE49-F238E27FC236}">
                <a16:creationId xmlns:a16="http://schemas.microsoft.com/office/drawing/2014/main" id="{2B98BD4B-CF00-4D1A-B24E-7D690AFF1532}"/>
              </a:ext>
            </a:extLst>
          </p:cNvPr>
          <p:cNvSpPr/>
          <p:nvPr/>
        </p:nvSpPr>
        <p:spPr>
          <a:xfrm>
            <a:off x="7437167" y="4245086"/>
            <a:ext cx="953309" cy="5252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A6B4555-6216-43FC-BAD3-05ABBF3AF341}"/>
              </a:ext>
            </a:extLst>
          </p:cNvPr>
          <p:cNvSpPr/>
          <p:nvPr/>
        </p:nvSpPr>
        <p:spPr>
          <a:xfrm>
            <a:off x="4872810" y="3989202"/>
            <a:ext cx="2315186" cy="10797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Visualization</a:t>
            </a:r>
          </a:p>
          <a:p>
            <a:pPr algn="ctr"/>
            <a:r>
              <a:rPr lang="en-US" sz="1900" b="1" dirty="0">
                <a:solidFill>
                  <a:schemeClr val="tx1">
                    <a:lumMod val="95000"/>
                    <a:lumOff val="5000"/>
                  </a:schemeClr>
                </a:solidFill>
                <a:latin typeface="Century" panose="02040604050505020304" pitchFamily="18" charset="0"/>
              </a:rPr>
              <a:t>(EDA)</a:t>
            </a:r>
            <a:endParaRPr lang="en-IN" sz="1900" b="1" dirty="0">
              <a:solidFill>
                <a:schemeClr val="tx1">
                  <a:lumMod val="95000"/>
                  <a:lumOff val="5000"/>
                </a:schemeClr>
              </a:solidFill>
              <a:latin typeface="Century" panose="02040604050505020304" pitchFamily="18" charset="0"/>
            </a:endParaRPr>
          </a:p>
        </p:txBody>
      </p:sp>
      <p:sp>
        <p:nvSpPr>
          <p:cNvPr id="21" name="Arrow: Left 20">
            <a:extLst>
              <a:ext uri="{FF2B5EF4-FFF2-40B4-BE49-F238E27FC236}">
                <a16:creationId xmlns:a16="http://schemas.microsoft.com/office/drawing/2014/main" id="{C1A21C62-9300-4A93-B55F-556F63DC7CD3}"/>
              </a:ext>
            </a:extLst>
          </p:cNvPr>
          <p:cNvSpPr/>
          <p:nvPr/>
        </p:nvSpPr>
        <p:spPr>
          <a:xfrm>
            <a:off x="3566575" y="4247158"/>
            <a:ext cx="90467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0A32FC0D-BC70-4744-8D49-CAE0CC2136BB}"/>
              </a:ext>
            </a:extLst>
          </p:cNvPr>
          <p:cNvSpPr/>
          <p:nvPr/>
        </p:nvSpPr>
        <p:spPr>
          <a:xfrm>
            <a:off x="826850" y="3989200"/>
            <a:ext cx="2315185"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Label Encoding &amp; Checked for Correlation</a:t>
            </a:r>
            <a:endParaRPr lang="en-IN" sz="1900" b="1"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298810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F48D2-8CAE-4D05-8A99-2411EC971787}"/>
              </a:ext>
            </a:extLst>
          </p:cNvPr>
          <p:cNvSpPr txBox="1"/>
          <p:nvPr/>
        </p:nvSpPr>
        <p:spPr>
          <a:xfrm>
            <a:off x="505838" y="367102"/>
            <a:ext cx="7451388"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id="{ECF7E2A7-952E-4F19-9A0D-C53BAD00C856}"/>
              </a:ext>
            </a:extLst>
          </p:cNvPr>
          <p:cNvSpPr txBox="1"/>
          <p:nvPr/>
        </p:nvSpPr>
        <p:spPr>
          <a:xfrm>
            <a:off x="778213" y="1001949"/>
            <a:ext cx="10719881" cy="2139047"/>
          </a:xfrm>
          <a:prstGeom prst="rect">
            <a:avLst/>
          </a:prstGeom>
          <a:noFill/>
        </p:spPr>
        <p:txBody>
          <a:bodyPr wrap="square" rtlCol="0">
            <a:spAutoFit/>
          </a:bodyPr>
          <a:lstStyle/>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I have imported the dataset which was in excel format.</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some of the statistical analysis like dimension of the dataset, data types, info, number of unique values, value counts etc.</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The column names in the dataset were not in the proper format so, I have renamed them for better understanding. And the columns after renaming them is as below.</a:t>
            </a:r>
          </a:p>
          <a:p>
            <a:pPr algn="just"/>
            <a:endParaRPr lang="en-US" sz="1900" dirty="0">
              <a:solidFill>
                <a:schemeClr val="tx1">
                  <a:lumMod val="95000"/>
                  <a:lumOff val="5000"/>
                </a:schemeClr>
              </a:solidFill>
              <a:latin typeface="Century" panose="02040604050505020304" pitchFamily="18" charset="0"/>
            </a:endParaRPr>
          </a:p>
          <a:p>
            <a:endParaRPr lang="en-IN" sz="1900" dirty="0">
              <a:solidFill>
                <a:schemeClr val="tx1">
                  <a:lumMod val="95000"/>
                  <a:lumOff val="5000"/>
                </a:schemeClr>
              </a:solidFill>
              <a:latin typeface="Century" panose="02040604050505020304" pitchFamily="18" charset="0"/>
            </a:endParaRPr>
          </a:p>
        </p:txBody>
      </p:sp>
      <p:pic>
        <p:nvPicPr>
          <p:cNvPr id="17" name="Picture 16">
            <a:extLst>
              <a:ext uri="{FF2B5EF4-FFF2-40B4-BE49-F238E27FC236}">
                <a16:creationId xmlns:a16="http://schemas.microsoft.com/office/drawing/2014/main" id="{67E20AAD-3F93-4CF0-992E-4A9CBDFC1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691" y="2723745"/>
            <a:ext cx="9670618" cy="3861881"/>
          </a:xfrm>
          <a:prstGeom prst="rect">
            <a:avLst/>
          </a:prstGeom>
        </p:spPr>
      </p:pic>
    </p:spTree>
    <p:extLst>
      <p:ext uri="{BB962C8B-B14F-4D97-AF65-F5344CB8AC3E}">
        <p14:creationId xmlns:p14="http://schemas.microsoft.com/office/powerpoint/2010/main" val="41872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7A973-87CA-42A9-9732-684E13D04E59}"/>
              </a:ext>
            </a:extLst>
          </p:cNvPr>
          <p:cNvSpPr txBox="1"/>
          <p:nvPr/>
        </p:nvSpPr>
        <p:spPr>
          <a:xfrm>
            <a:off x="836580" y="885217"/>
            <a:ext cx="7791854"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4" name="TextBox 3">
            <a:extLst>
              <a:ext uri="{FF2B5EF4-FFF2-40B4-BE49-F238E27FC236}">
                <a16:creationId xmlns:a16="http://schemas.microsoft.com/office/drawing/2014/main" id="{A68B76C4-6028-4F01-916B-8BB6CC9F4E01}"/>
              </a:ext>
            </a:extLst>
          </p:cNvPr>
          <p:cNvSpPr txBox="1"/>
          <p:nvPr/>
        </p:nvSpPr>
        <p:spPr>
          <a:xfrm>
            <a:off x="1293779" y="1750979"/>
            <a:ext cx="10058400"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While looking into the value count function I found some duplicate entries in the columns, so I have replaced them.</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Checked the null values and found no null values in the dataset.</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both univariate and bivariate analysis and </a:t>
            </a:r>
            <a:r>
              <a:rPr lang="en-IN" sz="1900" dirty="0">
                <a:solidFill>
                  <a:schemeClr val="tx1">
                    <a:lumMod val="95000"/>
                    <a:lumOff val="5000"/>
                  </a:schemeClr>
                </a:solidFill>
                <a:latin typeface="Century" panose="02040604050505020304" pitchFamily="18" charset="0"/>
                <a:cs typeface="Times New Roman" panose="02020603050405020304" pitchFamily="18" charset="0"/>
              </a:rPr>
              <a:t>v</a:t>
            </a:r>
            <a:r>
              <a:rPr lang="en-IN" sz="1900" dirty="0">
                <a:effectLst/>
                <a:latin typeface="Century" panose="02040604050505020304" pitchFamily="18" charset="0"/>
                <a:ea typeface="Calibri" panose="020F0502020204030204" pitchFamily="34" charset="0"/>
                <a:cs typeface="Times New Roman" panose="02020603050405020304" pitchFamily="18" charset="0"/>
              </a:rPr>
              <a:t>isualized each feature using seaborn and matplotlib libraries by plotting count plot, pie plot, distribution plot, box plot and factor plot.</a:t>
            </a:r>
          </a:p>
          <a:p>
            <a:pPr algn="just"/>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I am using only bivariate analysis plots for visualization.</a:t>
            </a:r>
            <a:endParaRPr lang="en-US" sz="1900"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8100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B32EA22-9C08-4C95-8F85-043917C70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859" y="1313234"/>
            <a:ext cx="9348281" cy="5389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094D0-35C8-4405-9E1A-41D654AAFDDD}"/>
              </a:ext>
            </a:extLst>
          </p:cNvPr>
          <p:cNvSpPr txBox="1"/>
          <p:nvPr/>
        </p:nvSpPr>
        <p:spPr>
          <a:xfrm>
            <a:off x="5009745" y="369650"/>
            <a:ext cx="3472774" cy="800219"/>
          </a:xfrm>
          <a:prstGeom prst="rect">
            <a:avLst/>
          </a:prstGeom>
          <a:noFill/>
        </p:spPr>
        <p:txBody>
          <a:bodyPr wrap="square" rtlCol="0">
            <a:spAutoFit/>
          </a:bodyPr>
          <a:lstStyle/>
          <a:p>
            <a:r>
              <a:rPr lang="en-US" sz="2800" b="1" u="sng" dirty="0">
                <a:solidFill>
                  <a:schemeClr val="tx1">
                    <a:lumMod val="95000"/>
                    <a:lumOff val="5000"/>
                  </a:schemeClr>
                </a:solidFill>
                <a:latin typeface="Century" panose="02040604050505020304" pitchFamily="18" charset="0"/>
              </a:rPr>
              <a:t>VISUALIZATIONS</a:t>
            </a:r>
            <a:endParaRPr lang="en-IN" sz="2800" b="1" u="sng"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35252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6F84-D4AE-4A39-A5CF-4C8DF88C4710}"/>
              </a:ext>
            </a:extLst>
          </p:cNvPr>
          <p:cNvSpPr txBox="1"/>
          <p:nvPr/>
        </p:nvSpPr>
        <p:spPr>
          <a:xfrm>
            <a:off x="719847" y="593387"/>
            <a:ext cx="6926093"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6" name="TextBox 5">
            <a:extLst>
              <a:ext uri="{FF2B5EF4-FFF2-40B4-BE49-F238E27FC236}">
                <a16:creationId xmlns:a16="http://schemas.microsoft.com/office/drawing/2014/main" id="{E07F6C4C-05F1-4004-8CE1-DE6366A644B6}"/>
              </a:ext>
            </a:extLst>
          </p:cNvPr>
          <p:cNvSpPr txBox="1"/>
          <p:nvPr/>
        </p:nvSpPr>
        <p:spPr>
          <a:xfrm>
            <a:off x="1050588" y="1663429"/>
            <a:ext cx="10214042" cy="4170372"/>
          </a:xfrm>
          <a:prstGeom prst="rect">
            <a:avLst/>
          </a:prstGeom>
          <a:noFill/>
        </p:spPr>
        <p:txBody>
          <a:bodyPr wrap="square" rtlCol="0">
            <a:spAutoFit/>
          </a:bodyPr>
          <a:lstStyle/>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female customers shopped online from more than 4 years and the count is also high for the females who shopped from 2-3 years. And only few male customers shop online more than 4 years. Which means the female customers are more enthusiastic to buy products from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whose age between 31-40 years and 21-30 years used Smartphones followed by Laptops to access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And only few of the customers used WIFI network to access the shopping store.</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ecommerce websites less than 10 times in a year from the city Delhi to shop the products.</a:t>
            </a:r>
          </a:p>
          <a:p>
            <a:endParaRPr lang="en-IN" dirty="0"/>
          </a:p>
        </p:txBody>
      </p:sp>
    </p:spTree>
    <p:extLst>
      <p:ext uri="{BB962C8B-B14F-4D97-AF65-F5344CB8AC3E}">
        <p14:creationId xmlns:p14="http://schemas.microsoft.com/office/powerpoint/2010/main" val="27706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2C81775-0FD6-44B8-BE55-077A5DC9D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609" y="466928"/>
            <a:ext cx="9007812" cy="585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7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ACE13-58BA-4D91-99F8-FF91E01E9C13}"/>
              </a:ext>
            </a:extLst>
          </p:cNvPr>
          <p:cNvSpPr txBox="1"/>
          <p:nvPr/>
        </p:nvSpPr>
        <p:spPr>
          <a:xfrm>
            <a:off x="739302" y="603115"/>
            <a:ext cx="7412477" cy="800219"/>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a:p>
            <a:endParaRPr lang="en-IN" dirty="0"/>
          </a:p>
        </p:txBody>
      </p:sp>
      <p:sp>
        <p:nvSpPr>
          <p:cNvPr id="3" name="TextBox 2">
            <a:extLst>
              <a:ext uri="{FF2B5EF4-FFF2-40B4-BE49-F238E27FC236}">
                <a16:creationId xmlns:a16="http://schemas.microsoft.com/office/drawing/2014/main" id="{1DE98FA4-9E43-4733-8EE3-4DE4D2155D1B}"/>
              </a:ext>
            </a:extLst>
          </p:cNvPr>
          <p:cNvSpPr txBox="1"/>
          <p:nvPr/>
        </p:nvSpPr>
        <p:spPr>
          <a:xfrm>
            <a:off x="943583" y="1400783"/>
            <a:ext cx="10865796" cy="504753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having their mobile screen size say 6 inches(others) have followed search engine channel to arrive at their favorite online store for the first time. Also the customers who have their screen size 5.5 inches also used search engine channel to access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Smartphones 31-40 times in an year to access the ecommerce websites to shop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having windows operating system in their device ran Google chrome to access the ecommerce shopping websites and some of the customers having IOS/Mac operating system used Google chrome as well as Safari to reach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 it is important for the ecommerce companies to create discount price, offers, coupon codes to retain the customers.</a:t>
            </a:r>
          </a:p>
          <a:p>
            <a:endParaRPr lang="en-IN" dirty="0"/>
          </a:p>
        </p:txBody>
      </p:sp>
    </p:spTree>
    <p:extLst>
      <p:ext uri="{BB962C8B-B14F-4D97-AF65-F5344CB8AC3E}">
        <p14:creationId xmlns:p14="http://schemas.microsoft.com/office/powerpoint/2010/main" val="20558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C60E8C8-529D-4022-835B-48A3E2210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051" y="515566"/>
            <a:ext cx="9756843" cy="587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63D98-5ADD-43C6-A917-5F7AE7F0C7B7}"/>
              </a:ext>
            </a:extLst>
          </p:cNvPr>
          <p:cNvSpPr txBox="1"/>
          <p:nvPr/>
        </p:nvSpPr>
        <p:spPr>
          <a:xfrm>
            <a:off x="865762" y="389106"/>
            <a:ext cx="6254885"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07E533ED-2AA9-455F-BBD5-06248034E34A}"/>
              </a:ext>
            </a:extLst>
          </p:cNvPr>
          <p:cNvSpPr txBox="1"/>
          <p:nvPr/>
        </p:nvSpPr>
        <p:spPr>
          <a:xfrm>
            <a:off x="1128409" y="1254868"/>
            <a:ext cx="10252953" cy="4478149"/>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Search engine is the most used channel by the customers to arrive their </a:t>
            </a:r>
            <a:r>
              <a:rPr lang="en-US" sz="1900" b="0" i="0" dirty="0" err="1">
                <a:solidFill>
                  <a:srgbClr val="000000"/>
                </a:solidFill>
                <a:effectLst/>
                <a:latin typeface="Century" panose="02040604050505020304" pitchFamily="18" charset="0"/>
              </a:rPr>
              <a:t>favourite</a:t>
            </a:r>
            <a:r>
              <a:rPr lang="en-US" sz="1900" b="0" i="0" dirty="0">
                <a:solidFill>
                  <a:srgbClr val="000000"/>
                </a:solidFill>
                <a:effectLst/>
                <a:latin typeface="Century" panose="02040604050505020304" pitchFamily="18" charset="0"/>
              </a:rPr>
              <a:t> store for the first time and after visit the website for the first time, most of them used the same channel to reach the online retail store to </a:t>
            </a:r>
            <a:r>
              <a:rPr lang="en-US" sz="1900" b="0" i="0" dirty="0" err="1">
                <a:solidFill>
                  <a:srgbClr val="000000"/>
                </a:solidFill>
                <a:effectLst/>
                <a:latin typeface="Century" panose="02040604050505020304" pitchFamily="18" charset="0"/>
              </a:rPr>
              <a:t>reshopping</a:t>
            </a:r>
            <a:r>
              <a:rPr lang="en-US" sz="1900" b="0" i="0" dirty="0">
                <a:solidFill>
                  <a:srgbClr val="000000"/>
                </a:solidFill>
                <a:effectLst/>
                <a:latin typeface="Century" panose="02040604050505020304" pitchFamily="18" charset="0"/>
              </a:rPr>
              <a:t>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content on the website is easy to read and understand also they explored more than 15 mins before making the purchase decision and some of the customers strongly disagreed that the content is not good and they explored 6-10 mins before making the purchase decision. So ecommerce websites should enable some images and it should contain clear structure, so that the customers can easily read and understand the content of the product.</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google chrome to reach the websites and they preferred to pay their product price using Credit/Debit cards and only few of the customers used Safari browser to reach the e-retail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val="29423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FD65B7-3EDA-40EA-8DAA-E64288018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238" y="486383"/>
            <a:ext cx="9289915" cy="590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01599-434D-4E87-90CA-F58CF937EE8D}"/>
              </a:ext>
            </a:extLst>
          </p:cNvPr>
          <p:cNvSpPr txBox="1"/>
          <p:nvPr/>
        </p:nvSpPr>
        <p:spPr>
          <a:xfrm>
            <a:off x="1643974" y="797668"/>
            <a:ext cx="3365771" cy="584775"/>
          </a:xfrm>
          <a:prstGeom prst="rect">
            <a:avLst/>
          </a:prstGeom>
          <a:noFill/>
        </p:spPr>
        <p:txBody>
          <a:bodyPr wrap="square" rtlCol="0">
            <a:spAutoFit/>
          </a:bodyPr>
          <a:lstStyle/>
          <a:p>
            <a:r>
              <a:rPr lang="en-US" sz="3200" b="1" dirty="0">
                <a:solidFill>
                  <a:srgbClr val="C00000"/>
                </a:solidFill>
                <a:latin typeface="Century" panose="02040604050505020304" pitchFamily="18" charset="0"/>
              </a:rPr>
              <a:t>AGENDA</a:t>
            </a:r>
            <a:endParaRPr lang="en-IN" sz="3200" b="1" dirty="0">
              <a:solidFill>
                <a:srgbClr val="C00000"/>
              </a:solidFill>
              <a:latin typeface="Century" panose="02040604050505020304" pitchFamily="18" charset="0"/>
            </a:endParaRPr>
          </a:p>
        </p:txBody>
      </p:sp>
      <p:sp>
        <p:nvSpPr>
          <p:cNvPr id="3" name="TextBox 2">
            <a:extLst>
              <a:ext uri="{FF2B5EF4-FFF2-40B4-BE49-F238E27FC236}">
                <a16:creationId xmlns:a16="http://schemas.microsoft.com/office/drawing/2014/main" id="{FEEBC742-2395-422C-A683-0EEBB536924C}"/>
              </a:ext>
            </a:extLst>
          </p:cNvPr>
          <p:cNvSpPr txBox="1"/>
          <p:nvPr/>
        </p:nvSpPr>
        <p:spPr>
          <a:xfrm>
            <a:off x="1848255" y="1838528"/>
            <a:ext cx="8764622"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Century" panose="02040604050505020304" pitchFamily="18" charset="0"/>
              </a:rPr>
              <a:t>Introduction </a:t>
            </a:r>
          </a:p>
          <a:p>
            <a:pPr marL="457200" indent="-457200">
              <a:buFont typeface="Wingdings" panose="05000000000000000000" pitchFamily="2" charset="2"/>
              <a:buChar char="q"/>
            </a:pPr>
            <a:r>
              <a:rPr lang="en-US" sz="2800" b="1" dirty="0">
                <a:latin typeface="Century" panose="02040604050505020304" pitchFamily="18" charset="0"/>
              </a:rPr>
              <a:t>Problem Statement</a:t>
            </a:r>
          </a:p>
          <a:p>
            <a:pPr marL="457200" indent="-457200">
              <a:buFont typeface="Wingdings" panose="05000000000000000000" pitchFamily="2" charset="2"/>
              <a:buChar char="q"/>
            </a:pPr>
            <a:r>
              <a:rPr lang="en-US" sz="2800" b="1" dirty="0">
                <a:latin typeface="Century" panose="02040604050505020304" pitchFamily="18" charset="0"/>
              </a:rPr>
              <a:t>Problem Understanding</a:t>
            </a:r>
          </a:p>
          <a:p>
            <a:pPr marL="457200" indent="-457200">
              <a:buFont typeface="Wingdings" panose="05000000000000000000" pitchFamily="2" charset="2"/>
              <a:buChar char="q"/>
            </a:pPr>
            <a:r>
              <a:rPr lang="en-US" sz="2800" b="1" dirty="0">
                <a:latin typeface="Century" panose="02040604050505020304" pitchFamily="18" charset="0"/>
              </a:rPr>
              <a:t>What is Customer Retention?</a:t>
            </a:r>
          </a:p>
          <a:p>
            <a:pPr marL="457200" indent="-457200">
              <a:buFont typeface="Wingdings" panose="05000000000000000000" pitchFamily="2" charset="2"/>
              <a:buChar char="q"/>
            </a:pPr>
            <a:r>
              <a:rPr lang="en-US" sz="2800" b="1" dirty="0">
                <a:latin typeface="Century" panose="02040604050505020304" pitchFamily="18" charset="0"/>
              </a:rPr>
              <a:t>Importance and Benefits of Customer Retention</a:t>
            </a:r>
          </a:p>
          <a:p>
            <a:pPr marL="457200" indent="-457200">
              <a:buFont typeface="Wingdings" panose="05000000000000000000" pitchFamily="2" charset="2"/>
              <a:buChar char="q"/>
            </a:pPr>
            <a:r>
              <a:rPr lang="en-US" sz="2800" b="1" dirty="0">
                <a:latin typeface="Century" panose="02040604050505020304" pitchFamily="18" charset="0"/>
              </a:rPr>
              <a:t>EDA Steps</a:t>
            </a:r>
          </a:p>
          <a:p>
            <a:pPr marL="457200" indent="-457200">
              <a:buFont typeface="Wingdings" panose="05000000000000000000" pitchFamily="2" charset="2"/>
              <a:buChar char="q"/>
            </a:pPr>
            <a:r>
              <a:rPr lang="en-US" sz="2800" b="1" dirty="0">
                <a:latin typeface="Century" panose="02040604050505020304" pitchFamily="18" charset="0"/>
              </a:rPr>
              <a:t>Visualizations</a:t>
            </a:r>
          </a:p>
          <a:p>
            <a:pPr marL="457200" indent="-457200">
              <a:buFont typeface="Wingdings" panose="05000000000000000000" pitchFamily="2" charset="2"/>
              <a:buChar char="q"/>
            </a:pPr>
            <a:r>
              <a:rPr lang="en-US" sz="2800" b="1" dirty="0">
                <a:latin typeface="Century" panose="02040604050505020304" pitchFamily="18" charset="0"/>
              </a:rPr>
              <a:t>Assumptions </a:t>
            </a:r>
          </a:p>
          <a:p>
            <a:pPr marL="457200" indent="-457200">
              <a:buFont typeface="Wingdings" panose="05000000000000000000" pitchFamily="2" charset="2"/>
              <a:buChar char="q"/>
            </a:pPr>
            <a:r>
              <a:rPr lang="en-US" sz="2800" b="1" dirty="0">
                <a:latin typeface="Century" panose="02040604050505020304" pitchFamily="18" charset="0"/>
              </a:rPr>
              <a:t>Conclusion</a:t>
            </a:r>
            <a:endParaRPr lang="en-IN" sz="2800" b="1" dirty="0">
              <a:latin typeface="Century" panose="02040604050505020304" pitchFamily="18" charset="0"/>
            </a:endParaRPr>
          </a:p>
        </p:txBody>
      </p:sp>
    </p:spTree>
    <p:extLst>
      <p:ext uri="{BB962C8B-B14F-4D97-AF65-F5344CB8AC3E}">
        <p14:creationId xmlns:p14="http://schemas.microsoft.com/office/powerpoint/2010/main" val="2067223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26DCA-F434-49CD-9137-08B2FD5B5CB2}"/>
              </a:ext>
            </a:extLst>
          </p:cNvPr>
          <p:cNvSpPr txBox="1"/>
          <p:nvPr/>
        </p:nvSpPr>
        <p:spPr>
          <a:xfrm>
            <a:off x="612843" y="680935"/>
            <a:ext cx="6750995" cy="523220"/>
          </a:xfrm>
          <a:prstGeom prst="rect">
            <a:avLst/>
          </a:prstGeom>
          <a:noFill/>
        </p:spPr>
        <p:txBody>
          <a:bodyPr wrap="square" rtlCol="0">
            <a:spAutoFit/>
          </a:bodyPr>
          <a:lstStyle/>
          <a:p>
            <a:r>
              <a:rPr lang="en-US" sz="2800" b="1" dirty="0">
                <a:latin typeface="Century" panose="02040604050505020304" pitchFamily="18" charset="0"/>
              </a:rPr>
              <a:t>Observation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90B6C376-CD15-4AF0-A6EC-D9B3D714564A}"/>
              </a:ext>
            </a:extLst>
          </p:cNvPr>
          <p:cNvSpPr txBox="1"/>
          <p:nvPr/>
        </p:nvSpPr>
        <p:spPr>
          <a:xfrm>
            <a:off x="797668" y="1741251"/>
            <a:ext cx="10476689" cy="3600986"/>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val="365192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1FA0F-1A77-42B2-82E1-F06E7D0FD02C}"/>
              </a:ext>
            </a:extLst>
          </p:cNvPr>
          <p:cNvSpPr txBox="1"/>
          <p:nvPr/>
        </p:nvSpPr>
        <p:spPr>
          <a:xfrm>
            <a:off x="963039" y="758758"/>
            <a:ext cx="10194588" cy="5339923"/>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to the trust that the online retail stores will fulfil its part of the transaction at the stipulated time also most of them very happy with the convenient payment modes given by the websites. The websites must provide all the possible ways of payment methods then only the customers shop frequently all the time the mode of the payment for customers may not possible sometimes they may choose cash on delivery.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a:p>
            <a:endParaRPr lang="en-IN" dirty="0"/>
          </a:p>
        </p:txBody>
      </p:sp>
    </p:spTree>
    <p:extLst>
      <p:ext uri="{BB962C8B-B14F-4D97-AF65-F5344CB8AC3E}">
        <p14:creationId xmlns:p14="http://schemas.microsoft.com/office/powerpoint/2010/main" val="15226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71B1F64-3049-43F2-9D6A-3821840CD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340468"/>
            <a:ext cx="9590087" cy="616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4D898-CD3A-40DD-9817-CB9836C97797}"/>
              </a:ext>
            </a:extLst>
          </p:cNvPr>
          <p:cNvSpPr txBox="1"/>
          <p:nvPr/>
        </p:nvSpPr>
        <p:spPr>
          <a:xfrm>
            <a:off x="642026" y="544749"/>
            <a:ext cx="6070059"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63F72CD2-BCEA-4418-9CFA-BB8CC0F1260B}"/>
              </a:ext>
            </a:extLst>
          </p:cNvPr>
          <p:cNvSpPr txBox="1"/>
          <p:nvPr/>
        </p:nvSpPr>
        <p:spPr>
          <a:xfrm>
            <a:off x="836579" y="1157591"/>
            <a:ext cx="10447506" cy="6041431"/>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Almost all the customers agreed that ecommerce websites have empathy towards them and these sites being able to guarantee the privacy of the customers. That is the online retailers must be able to resolve all the queries of the customers and they have to assure the customers keeping all their credential secured and should not share with others. If the websites give guarantee about the privacy, then the customers make shopping regularly which will enhance the companies sales.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online shopping gives monetary benefits and responsiveness, availability of several communication channels will help them more while shopping online which means if one channel is not available then customers can easily reach out to other channel to fulfil their benefits. So, it is important for the online e-tailer companies to provide various channels to communicate with the customers. The ecommerce websites should ask the feedback regarding their services, ratings of the products, reviews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and also they try to communicate with the customers in different social platform then only customers get satisfied by the e-tailers sites and make more shopping on the particular websites regularly which intends to increase the sales of the company. If one website gives less price and more discount for particular product then the customers tend to shop more in that particular website. So, the companies must try to give less price then customers like their offers and retention also increases.</a:t>
            </a:r>
          </a:p>
          <a:p>
            <a:endParaRPr lang="en-IN" dirty="0"/>
          </a:p>
        </p:txBody>
      </p:sp>
    </p:spTree>
    <p:extLst>
      <p:ext uri="{BB962C8B-B14F-4D97-AF65-F5344CB8AC3E}">
        <p14:creationId xmlns:p14="http://schemas.microsoft.com/office/powerpoint/2010/main" val="333685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26DE3-FA78-4051-93D0-60D8E446048D}"/>
              </a:ext>
            </a:extLst>
          </p:cNvPr>
          <p:cNvSpPr txBox="1"/>
          <p:nvPr/>
        </p:nvSpPr>
        <p:spPr>
          <a:xfrm>
            <a:off x="817123" y="583660"/>
            <a:ext cx="10408596" cy="6217087"/>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believed that they enjoy online shopping also shopping online is convenient and flexible and some of the customers who disagreed with the enjoyment of the shopping, they are not convenient with the online shopping. Some customers shops online for their enjoyment purpose they are termed to be hedonistic, for them shopping online gives experiential satisfaction. They contribute much for the ecommerce companies by buying all the costly products randomly.</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return and replacement policy of the e-tailer is important for purchase decision also gaining access to loyalty programs is a benefit of shopping online. Many return policies have conditional agreements, such as time limits, that must be clearly defined and expressed at the time of purchase or else the customers won't get the chance to return their damaged or dissatisfied products due to this they may not access the same website if they want to shop again.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 Also, by gaining access to loyalty programs, the customers get more and more rewards, increasing their engagement rate and thus bringing more profit to both company and customer.</a:t>
            </a:r>
          </a:p>
          <a:p>
            <a:pPr marL="285750" indent="-285750" algn="l">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endParaRPr lang="en-IN" dirty="0"/>
          </a:p>
        </p:txBody>
      </p:sp>
    </p:spTree>
    <p:extLst>
      <p:ext uri="{BB962C8B-B14F-4D97-AF65-F5344CB8AC3E}">
        <p14:creationId xmlns:p14="http://schemas.microsoft.com/office/powerpoint/2010/main" val="190697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AFA3359-2428-482E-943A-E5096752D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340468"/>
            <a:ext cx="9466263" cy="611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3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600B-B87E-4988-9F7A-C29A2E6B429F}"/>
              </a:ext>
            </a:extLst>
          </p:cNvPr>
          <p:cNvSpPr txBox="1"/>
          <p:nvPr/>
        </p:nvSpPr>
        <p:spPr>
          <a:xfrm>
            <a:off x="554477" y="427542"/>
            <a:ext cx="6605080"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8901BF35-FAD2-4595-854D-52B0F5307129}"/>
              </a:ext>
            </a:extLst>
          </p:cNvPr>
          <p:cNvSpPr txBox="1"/>
          <p:nvPr/>
        </p:nvSpPr>
        <p:spPr>
          <a:xfrm>
            <a:off x="865762" y="1128409"/>
            <a:ext cx="10564238" cy="5632311"/>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In order to obtain high levels of customer satisfaction, high service quality is needed, which often leads to favorable behavioral intentions also a website with good system quality, information quality, and electronic service quality is a key to success in e-commerce. So, the online e-tailers must display all the information about the product then only customers get an idea to buy the products regularly.</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net Benefit derived from shopping online can lead to users’ satisfaction also they believe that user satisfaction cannot exist without trust. The e-tailer should provide crediting points (net benefits) so that the customers tend to buy frequently in order to gain points. Trust is also a major factor for customers to decide whether to buy products from online stores or not also trust helps reduce uncertainty when the degree of familiarity between the customer and transaction security mechanism is insufficient. If customers have a high level of trust toward the website, it is more likely for them to have intention to purchase so it’s important for the ecommerce website to make the customers get trust on them.</a:t>
            </a:r>
          </a:p>
          <a:p>
            <a:endParaRPr lang="en-IN" dirty="0"/>
          </a:p>
        </p:txBody>
      </p:sp>
    </p:spTree>
    <p:extLst>
      <p:ext uri="{BB962C8B-B14F-4D97-AF65-F5344CB8AC3E}">
        <p14:creationId xmlns:p14="http://schemas.microsoft.com/office/powerpoint/2010/main" val="26236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345A4-C380-4BB8-8982-61565208E1E5}"/>
              </a:ext>
            </a:extLst>
          </p:cNvPr>
          <p:cNvSpPr txBox="1"/>
          <p:nvPr/>
        </p:nvSpPr>
        <p:spPr>
          <a:xfrm>
            <a:off x="894945" y="1050587"/>
            <a:ext cx="10428050" cy="447814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are more likely to purchase on the same websites if that website offers them a wide variety of products in several category and giving relevant information about the products. Having multiple product lines may allow to grow the ecommerce business and finding accurate and up-to-date information of the product must be stated clearly in the website so that the customers can buy the products without any confusion.</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In this digital and competitive world, everyone wants to save money,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If the retailers give some discounted prices then the customers can make money savings and they tend to purchase in the same websites regularly. Convenience is the important thing for ecommerce and most of the customers agreed with it.</a:t>
            </a:r>
          </a:p>
        </p:txBody>
      </p:sp>
    </p:spTree>
    <p:extLst>
      <p:ext uri="{BB962C8B-B14F-4D97-AF65-F5344CB8AC3E}">
        <p14:creationId xmlns:p14="http://schemas.microsoft.com/office/powerpoint/2010/main" val="358957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67DD358-1DB5-46DE-9741-B248C7E8C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301557"/>
            <a:ext cx="10344150" cy="3005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14BD9-3AD3-4A20-9BB2-1DA0F4D258B2}"/>
              </a:ext>
            </a:extLst>
          </p:cNvPr>
          <p:cNvSpPr txBox="1"/>
          <p:nvPr/>
        </p:nvSpPr>
        <p:spPr>
          <a:xfrm>
            <a:off x="846306" y="3428999"/>
            <a:ext cx="10680971" cy="3016210"/>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shopping on the website gives the sense of adventure. The adventures in the shopping websites gives positive activity to experience an amplified enjoyment to the customers while shopping on websites. They also believe that shopping on preferred e-tailer enhances the social status of the customers. Many customers think they are adventuring while shopping online as they search for low cost and high discount products to buy and prefer the same to the others. In this way they think that shopping in the website gives them the adventure.</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Shopping online won't affect anyone's status and the customers agreed that shopping on preferred e-tailer enhances their social status.</a:t>
            </a:r>
          </a:p>
        </p:txBody>
      </p:sp>
    </p:spTree>
    <p:extLst>
      <p:ext uri="{BB962C8B-B14F-4D97-AF65-F5344CB8AC3E}">
        <p14:creationId xmlns:p14="http://schemas.microsoft.com/office/powerpoint/2010/main" val="134591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FC7ABF6-6462-4233-A448-6E39B418C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16733"/>
            <a:ext cx="10344150" cy="2791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113CE5-9679-4F4E-BEFA-E8AD977CB98C}"/>
              </a:ext>
            </a:extLst>
          </p:cNvPr>
          <p:cNvSpPr txBox="1"/>
          <p:nvPr/>
        </p:nvSpPr>
        <p:spPr>
          <a:xfrm>
            <a:off x="525294" y="3044757"/>
            <a:ext cx="10972800" cy="360098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they felt gratified while shopping on their favorite e-tailer. This is because the e-tailer companies can successfully make up for a mistake or a dissatisfied customer is to be equally expedient in addressing the customer’s needs.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Also, most of the customers agreed that shopping on online website helps them fulfil their certain roles. Fulfilment refers to activities that ensure customers receive what they ordered, including the time of delivery, order accuracy, and delivery condition, also the customers cannot see the product directly before they purchase it. Companies must ensure delivery timeliness, order accuracy, and delivery conditions to provide superior service quality for customers. The companies must understand that the customer satisfaction is an indication of the customer's belief of the probability of a service leading to a positive feeling. If the companies give positive vibration to the customers by giving chance to fulfil their roles then they shop more on that particular website.</a:t>
            </a:r>
          </a:p>
        </p:txBody>
      </p:sp>
    </p:spTree>
    <p:extLst>
      <p:ext uri="{BB962C8B-B14F-4D97-AF65-F5344CB8AC3E}">
        <p14:creationId xmlns:p14="http://schemas.microsoft.com/office/powerpoint/2010/main" val="427337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D1FB8A-63E9-4161-8853-67905CA40DFE}"/>
              </a:ext>
            </a:extLst>
          </p:cNvPr>
          <p:cNvSpPr txBox="1"/>
          <p:nvPr/>
        </p:nvSpPr>
        <p:spPr>
          <a:xfrm>
            <a:off x="4180114" y="653143"/>
            <a:ext cx="4273421" cy="529247"/>
          </a:xfrm>
          <a:prstGeom prst="rect">
            <a:avLst/>
          </a:prstGeom>
          <a:noFill/>
        </p:spPr>
        <p:txBody>
          <a:bodyPr wrap="square" rtlCol="0">
            <a:spAutoFit/>
          </a:bodyPr>
          <a:lstStyle/>
          <a:p>
            <a:pPr algn="ctr">
              <a:lnSpc>
                <a:spcPct val="107000"/>
              </a:lnSpc>
              <a:spcAft>
                <a:spcPts val="800"/>
              </a:spcAft>
            </a:pPr>
            <a:r>
              <a:rPr lang="en-IN" sz="2800" b="1" u="sng" dirty="0">
                <a:effectLst/>
                <a:latin typeface="Century" panose="02040604050505020304" pitchFamily="18" charset="0"/>
                <a:ea typeface="Calibri" panose="020F0502020204030204" pitchFamily="34" charset="0"/>
                <a:cs typeface="Times New Roman" panose="02020603050405020304" pitchFamily="18" charset="0"/>
              </a:rPr>
              <a:t>INTRODUCTION</a:t>
            </a:r>
            <a:endParaRPr lang="en-IN" sz="2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54790F-4E7D-4CC2-BD34-C3C8F2C6257E}"/>
              </a:ext>
            </a:extLst>
          </p:cNvPr>
          <p:cNvSpPr txBox="1"/>
          <p:nvPr/>
        </p:nvSpPr>
        <p:spPr>
          <a:xfrm>
            <a:off x="718456" y="1558212"/>
            <a:ext cx="10860834" cy="519103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With the </a:t>
            </a: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businesses are attempting to gain a competitive advantage by using e-commerce to interact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Nowadays, online shopping is a fast-growing phenomenon. Growing numbers of consumers shop online to purchase goods and services, gather product information or even browse for enjoyment. Online shopping environments are therefore playing an increasing role in the overall relationship between marketers and their consumers. </a:t>
            </a:r>
          </a:p>
          <a:p>
            <a:pPr algn="just"/>
            <a:endPar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we will be looking at the analysis made on the customer retention rate for Indian e-commerce companies.</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This analysis includes the expectations, reliability, trustworthiness etc of the customers on a good e-tailer store.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5732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2F26369-7D21-4D61-9401-7CDE540B3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272" y="428017"/>
            <a:ext cx="7558392" cy="326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5767C-3A66-444D-8D08-A2EB4AEBB96D}"/>
              </a:ext>
            </a:extLst>
          </p:cNvPr>
          <p:cNvSpPr txBox="1"/>
          <p:nvPr/>
        </p:nvSpPr>
        <p:spPr>
          <a:xfrm>
            <a:off x="1060315" y="4124528"/>
            <a:ext cx="10262681"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should satisfy with their product that they shopped from the online store then only they agreed that they got value for the money they spent. The companies should display the quality information about the products so that the customers being able to purchase their product and thinks that it worth for money and this comes under utilitarian value.</a:t>
            </a:r>
          </a:p>
        </p:txBody>
      </p:sp>
    </p:spTree>
    <p:extLst>
      <p:ext uri="{BB962C8B-B14F-4D97-AF65-F5344CB8AC3E}">
        <p14:creationId xmlns:p14="http://schemas.microsoft.com/office/powerpoint/2010/main" val="191160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0E7FE71-C22B-4866-AE50-B0FE6268E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104775"/>
            <a:ext cx="10544175"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74939-CADC-4B25-B149-BC0C80550141}"/>
              </a:ext>
            </a:extLst>
          </p:cNvPr>
          <p:cNvSpPr txBox="1"/>
          <p:nvPr/>
        </p:nvSpPr>
        <p:spPr>
          <a:xfrm>
            <a:off x="982493" y="505838"/>
            <a:ext cx="5953327"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0C5E0F19-70C3-4353-A8C8-8AC8FE3AA9C1}"/>
              </a:ext>
            </a:extLst>
          </p:cNvPr>
          <p:cNvSpPr txBox="1"/>
          <p:nvPr/>
        </p:nvSpPr>
        <p:spPr>
          <a:xfrm>
            <a:off x="982493" y="1789889"/>
            <a:ext cx="10282136" cy="3308598"/>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There are many websites for selling the products among them Amazon.in,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marL="342900" indent="-342900" algn="just">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and Flipkart have high visual appealing web-page layout compared to others that means these websites provides some </a:t>
            </a:r>
            <a:r>
              <a:rPr lang="en-US" sz="1900" b="0" i="0" dirty="0" err="1">
                <a:solidFill>
                  <a:srgbClr val="000000"/>
                </a:solidFill>
                <a:effectLst/>
                <a:latin typeface="Century" panose="02040604050505020304" pitchFamily="18" charset="0"/>
              </a:rPr>
              <a:t>colourful</a:t>
            </a:r>
            <a:r>
              <a:rPr lang="en-US" sz="1900" b="0" i="0" dirty="0">
                <a:solidFill>
                  <a:srgbClr val="000000"/>
                </a:solidFill>
                <a:effectLst/>
                <a:latin typeface="Century" panose="02040604050505020304" pitchFamily="18" charset="0"/>
              </a:rPr>
              <a:t> graphics on the homepage.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val="114317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291FEE1-59A9-455F-8DEA-91868F1CA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65370"/>
            <a:ext cx="10848975" cy="4192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E6CBA-8156-4BE1-89C0-AC9B8F9442F8}"/>
              </a:ext>
            </a:extLst>
          </p:cNvPr>
          <p:cNvSpPr txBox="1"/>
          <p:nvPr/>
        </p:nvSpPr>
        <p:spPr>
          <a:xfrm>
            <a:off x="768486" y="4357992"/>
            <a:ext cx="10752002"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most common problem which is faced by the customers is server problem, in many websites these problems are common. Also, only few websites provide the relevant information about the products. These things may lead the customers to have bad impression on these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visualize that the amazon and flip kart websites gives complete and relevant information and these websites have no issue with the server and most of the customer liked the web speed of both amazon and flip kart.</a:t>
            </a:r>
          </a:p>
        </p:txBody>
      </p:sp>
    </p:spTree>
    <p:extLst>
      <p:ext uri="{BB962C8B-B14F-4D97-AF65-F5344CB8AC3E}">
        <p14:creationId xmlns:p14="http://schemas.microsoft.com/office/powerpoint/2010/main" val="41759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A890EC00-55B7-454F-AEF0-2820164BE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84827"/>
            <a:ext cx="1073467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B70664-7CAD-4750-9AE3-1C6D1F458DFE}"/>
              </a:ext>
            </a:extLst>
          </p:cNvPr>
          <p:cNvSpPr txBox="1"/>
          <p:nvPr/>
        </p:nvSpPr>
        <p:spPr>
          <a:xfrm>
            <a:off x="963038" y="4669277"/>
            <a:ext cx="1033077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consumer determines the shop’s reliability based on the information transmitted by the shop and certain sites offer customers the opportunity to purchase items that are used which means they are likely to be the most reliable. Some of the customers completes their purchase very quickly due to the discount, less price, free delivery charges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provided by the ecommerce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val="310642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7A34178-7755-430B-8711-848E047C9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71439"/>
            <a:ext cx="7362825" cy="4792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70B501-D719-4F0F-A04A-2083ED3411E0}"/>
              </a:ext>
            </a:extLst>
          </p:cNvPr>
          <p:cNvSpPr txBox="1"/>
          <p:nvPr/>
        </p:nvSpPr>
        <p:spPr>
          <a:xfrm>
            <a:off x="1060315" y="4990289"/>
            <a:ext cx="10282135"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Having different types of payment methods will helps the customers to pay the invoice easily using their choice of payment and if the websites have speedy delivery methods without delivery charge, then the customers like to buy the products in those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Here amazon and flip kart have several payment options and amazon indeed has speedy order delivery compared to other websites.</a:t>
            </a:r>
          </a:p>
        </p:txBody>
      </p:sp>
    </p:spTree>
    <p:extLst>
      <p:ext uri="{BB962C8B-B14F-4D97-AF65-F5344CB8AC3E}">
        <p14:creationId xmlns:p14="http://schemas.microsoft.com/office/powerpoint/2010/main" val="323891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E469D72-A0EB-434F-8E91-B4D3A3EA0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68083"/>
            <a:ext cx="10848975" cy="3479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E43D8-228C-4817-B850-C67710815B2D}"/>
              </a:ext>
            </a:extLst>
          </p:cNvPr>
          <p:cNvSpPr txBox="1"/>
          <p:nvPr/>
        </p:nvSpPr>
        <p:spPr>
          <a:xfrm>
            <a:off x="301557" y="3647872"/>
            <a:ext cx="11890442" cy="3139321"/>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Security/privacy refers to the security of credit card payments and privacy of shared information like name of the customer, address and phone number. Customers are always concerned whether the website would protect them against fraud after a transaction. So, website security and privacy are important to assess the service quality of online stores. The customers think that buying online means taking risk, in this case trust is more important thing for both merchant and customer.</a:t>
            </a:r>
          </a:p>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Most of the customers trusts amazon followed by flip kart in terms of keeping their privacy of data information secured and the customers who believes that amazon website keeps their financial information as secrete also trusts flip kart,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val="254037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2F03AB0-7981-4530-80DC-CC5B41B0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71438"/>
            <a:ext cx="10620375" cy="4461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1590A2-DDD5-42E4-B9D2-ED64928E9052}"/>
              </a:ext>
            </a:extLst>
          </p:cNvPr>
          <p:cNvSpPr txBox="1"/>
          <p:nvPr/>
        </p:nvSpPr>
        <p:spPr>
          <a:xfrm>
            <a:off x="622570" y="4533088"/>
            <a:ext cx="10783618" cy="2400657"/>
          </a:xfrm>
          <a:prstGeom prst="rect">
            <a:avLst/>
          </a:prstGeom>
          <a:noFill/>
        </p:spPr>
        <p:txBody>
          <a:bodyPr wrap="square">
            <a:spAutoFit/>
          </a:bodyPr>
          <a:lstStyle/>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The customers trusts that amazon and flip kart keeps their financial information private and they never share any type of information to others.</a:t>
            </a:r>
          </a:p>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Multi-channel retailing provides several benefits which includes several shoppers like the convenience that is provided through online channels in comparison to physical stores. Most of the customers like Amazon in terms of presence of online assistance through multi-channel.</a:t>
            </a:r>
            <a:endParaRPr lang="en-US" b="0" i="0" dirty="0">
              <a:solidFill>
                <a:srgbClr val="303F9F"/>
              </a:solidFill>
              <a:effectLst/>
              <a:latin typeface="Courier New" panose="02070309020205020404" pitchFamily="49" charset="0"/>
            </a:endParaRPr>
          </a:p>
          <a:p>
            <a:br>
              <a:rPr lang="en-US" b="0" i="0" dirty="0">
                <a:solidFill>
                  <a:srgbClr val="000000"/>
                </a:solidFill>
                <a:effectLst/>
                <a:latin typeface="Courier New" panose="02070309020205020404" pitchFamily="49" charset="0"/>
              </a:rPr>
            </a:br>
            <a:endParaRPr lang="en-IN" dirty="0"/>
          </a:p>
        </p:txBody>
      </p:sp>
    </p:spTree>
    <p:extLst>
      <p:ext uri="{BB962C8B-B14F-4D97-AF65-F5344CB8AC3E}">
        <p14:creationId xmlns:p14="http://schemas.microsoft.com/office/powerpoint/2010/main" val="39742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4C944523-6086-44B2-B67A-5919C15E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204282"/>
            <a:ext cx="961072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A21F77-5E07-4A8A-8570-DC985BB60838}"/>
              </a:ext>
            </a:extLst>
          </p:cNvPr>
          <p:cNvSpPr txBox="1"/>
          <p:nvPr/>
        </p:nvSpPr>
        <p:spPr>
          <a:xfrm>
            <a:off x="710119" y="4688731"/>
            <a:ext cx="10856068"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mostly choose amazon website for buying products as it gives promotions and sales periods in some days, on these days most of the customers attracted by the offers provided by the websites, wants to buy the products. So, amazon will take more time to allow the customers to get login into the site.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or sales period, amazon and Myntra takes longer time to display the graphics and photos.</a:t>
            </a:r>
          </a:p>
        </p:txBody>
      </p:sp>
    </p:spTree>
    <p:extLst>
      <p:ext uri="{BB962C8B-B14F-4D97-AF65-F5344CB8AC3E}">
        <p14:creationId xmlns:p14="http://schemas.microsoft.com/office/powerpoint/2010/main" val="330470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6DE5FED5-C8FC-4DB1-91B8-FD6AD98DB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204282"/>
            <a:ext cx="9467850" cy="444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C7BAD6-49D0-4888-99B0-9FEA882B388C}"/>
              </a:ext>
            </a:extLst>
          </p:cNvPr>
          <p:cNvSpPr txBox="1"/>
          <p:nvPr/>
        </p:nvSpPr>
        <p:spPr>
          <a:xfrm>
            <a:off x="779834" y="4649821"/>
            <a:ext cx="10632331"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and sales, Myntra takes time </a:t>
            </a:r>
            <a:r>
              <a:rPr lang="en-US" sz="1900" b="0" i="0" dirty="0" err="1">
                <a:solidFill>
                  <a:srgbClr val="000000"/>
                </a:solidFill>
                <a:effectLst/>
                <a:latin typeface="Century" panose="02040604050505020304" pitchFamily="18" charset="0"/>
              </a:rPr>
              <a:t>ti</a:t>
            </a:r>
            <a:r>
              <a:rPr lang="en-US" sz="1900" b="0" i="0" dirty="0">
                <a:solidFill>
                  <a:srgbClr val="000000"/>
                </a:solidFill>
                <a:effectLst/>
                <a:latin typeface="Century" panose="02040604050505020304" pitchFamily="18" charset="0"/>
              </a:rPr>
              <a:t> load the page and it has late declaration of price in these days.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p:txBody>
      </p:sp>
    </p:spTree>
    <p:extLst>
      <p:ext uri="{BB962C8B-B14F-4D97-AF65-F5344CB8AC3E}">
        <p14:creationId xmlns:p14="http://schemas.microsoft.com/office/powerpoint/2010/main" val="36265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061EE-DDA0-42DC-BA27-C159CD4FE408}"/>
              </a:ext>
            </a:extLst>
          </p:cNvPr>
          <p:cNvSpPr txBox="1"/>
          <p:nvPr/>
        </p:nvSpPr>
        <p:spPr>
          <a:xfrm>
            <a:off x="3321699" y="438539"/>
            <a:ext cx="5206482" cy="523220"/>
          </a:xfrm>
          <a:prstGeom prst="rect">
            <a:avLst/>
          </a:prstGeom>
          <a:noFill/>
        </p:spPr>
        <p:txBody>
          <a:bodyPr wrap="square" rtlCol="0">
            <a:spAutoFit/>
          </a:bodyPr>
          <a:lstStyle/>
          <a:p>
            <a:pPr algn="ctr"/>
            <a:r>
              <a:rPr lang="en-US" sz="2800" b="1" u="sng" dirty="0">
                <a:latin typeface="Century" panose="02040604050505020304" pitchFamily="18" charset="0"/>
              </a:rPr>
              <a:t>PROBLEM STATEMENT</a:t>
            </a:r>
            <a:endParaRPr lang="en-IN" sz="2800" b="1" u="sng" dirty="0">
              <a:latin typeface="Century" panose="02040604050505020304" pitchFamily="18" charset="0"/>
            </a:endParaRPr>
          </a:p>
        </p:txBody>
      </p:sp>
      <p:sp>
        <p:nvSpPr>
          <p:cNvPr id="3" name="TextBox 2">
            <a:extLst>
              <a:ext uri="{FF2B5EF4-FFF2-40B4-BE49-F238E27FC236}">
                <a16:creationId xmlns:a16="http://schemas.microsoft.com/office/drawing/2014/main" id="{141A477B-529D-4EF6-8EA7-06B294A2AA35}"/>
              </a:ext>
            </a:extLst>
          </p:cNvPr>
          <p:cNvSpPr txBox="1"/>
          <p:nvPr/>
        </p:nvSpPr>
        <p:spPr>
          <a:xfrm>
            <a:off x="553616" y="1455576"/>
            <a:ext cx="11084767" cy="5309146"/>
          </a:xfrm>
          <a:prstGeom prst="rect">
            <a:avLst/>
          </a:prstGeom>
          <a:noFill/>
        </p:spPr>
        <p:txBody>
          <a:bodyPr wrap="square" rtlCol="0">
            <a:spAutoFit/>
          </a:bodyPr>
          <a:lstStyle/>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marL="285750" indent="-285750" algn="just">
              <a:buFont typeface="Wingdings" panose="05000000000000000000" pitchFamily="2" charset="2"/>
              <a:buChar char="Ø"/>
            </a:pPr>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IN" dirty="0">
              <a:solidFill>
                <a:srgbClr val="111111"/>
              </a:solidFill>
              <a:latin typeface="Century" panose="02040604050505020304" pitchFamily="18" charset="0"/>
              <a:cs typeface="Calibri" panose="020F0502020204030204" pitchFamily="34" charset="0"/>
            </a:endParaRPr>
          </a:p>
          <a:p>
            <a:endParaRPr lang="en-IN" dirty="0"/>
          </a:p>
          <a:p>
            <a:endParaRPr lang="en-IN" dirty="0"/>
          </a:p>
        </p:txBody>
      </p:sp>
    </p:spTree>
    <p:extLst>
      <p:ext uri="{BB962C8B-B14F-4D97-AF65-F5344CB8AC3E}">
        <p14:creationId xmlns:p14="http://schemas.microsoft.com/office/powerpoint/2010/main" val="53835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11310C16-CCDB-45BA-8523-DFE6BFC4E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379379"/>
            <a:ext cx="9020175" cy="4250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71A7AB-2F7B-425B-A53A-FB2C918EAA4F}"/>
              </a:ext>
            </a:extLst>
          </p:cNvPr>
          <p:cNvSpPr txBox="1"/>
          <p:nvPr/>
        </p:nvSpPr>
        <p:spPr>
          <a:xfrm>
            <a:off x="1079771" y="4922195"/>
            <a:ext cx="10097310" cy="96949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Snapdeal has limited mode of payment on most of the products followed by Amazon. And </a:t>
            </a:r>
            <a:r>
              <a:rPr lang="en-US" sz="1900" dirty="0">
                <a:solidFill>
                  <a:srgbClr val="000000"/>
                </a:solidFill>
                <a:latin typeface="Century" panose="02040604050505020304" pitchFamily="18" charset="0"/>
              </a:rPr>
              <a:t>P</a:t>
            </a:r>
            <a:r>
              <a:rPr lang="en-US" sz="1900" b="0" i="0" dirty="0">
                <a:solidFill>
                  <a:srgbClr val="000000"/>
                </a:solidFill>
                <a:effectLst/>
                <a:latin typeface="Century" panose="02040604050505020304" pitchFamily="18" charset="0"/>
              </a:rPr>
              <a:t>aytm takes more time to deliver the product. So this website may not satisfy the customers due to late delivery.</a:t>
            </a:r>
          </a:p>
        </p:txBody>
      </p:sp>
    </p:spTree>
    <p:extLst>
      <p:ext uri="{BB962C8B-B14F-4D97-AF65-F5344CB8AC3E}">
        <p14:creationId xmlns:p14="http://schemas.microsoft.com/office/powerpoint/2010/main" val="402528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D486E7B6-F772-4B12-BF54-E93BDCBD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43192"/>
            <a:ext cx="10296525" cy="4280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CA00D9-7621-44F4-AA8A-D686EFD948AF}"/>
              </a:ext>
            </a:extLst>
          </p:cNvPr>
          <p:cNvSpPr txBox="1"/>
          <p:nvPr/>
        </p:nvSpPr>
        <p:spPr>
          <a:xfrm>
            <a:off x="535021" y="4523362"/>
            <a:ext cx="1111871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which is more efficient as before and I suggest Amazon.com and Flipkart as a best Indian online retailer store for purchasing all types of products, as they provide enormous amounts of benefits.</a:t>
            </a:r>
          </a:p>
        </p:txBody>
      </p:sp>
    </p:spTree>
    <p:extLst>
      <p:ext uri="{BB962C8B-B14F-4D97-AF65-F5344CB8AC3E}">
        <p14:creationId xmlns:p14="http://schemas.microsoft.com/office/powerpoint/2010/main" val="227900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35B93-C1AA-4BCC-AC78-2617C617D14F}"/>
              </a:ext>
            </a:extLst>
          </p:cNvPr>
          <p:cNvSpPr txBox="1"/>
          <p:nvPr/>
        </p:nvSpPr>
        <p:spPr>
          <a:xfrm>
            <a:off x="3531141" y="350196"/>
            <a:ext cx="5885234" cy="523220"/>
          </a:xfrm>
          <a:prstGeom prst="rect">
            <a:avLst/>
          </a:prstGeom>
          <a:noFill/>
        </p:spPr>
        <p:txBody>
          <a:bodyPr wrap="square" rtlCol="0">
            <a:spAutoFit/>
          </a:bodyPr>
          <a:lstStyle/>
          <a:p>
            <a:pPr algn="ctr"/>
            <a:r>
              <a:rPr lang="en-US" sz="2800" b="1" u="sng" dirty="0">
                <a:latin typeface="Century" panose="02040604050505020304" pitchFamily="18" charset="0"/>
              </a:rPr>
              <a:t>ASSUMPTIONS</a:t>
            </a:r>
            <a:endParaRPr lang="en-IN" sz="2800" b="1" u="sng" dirty="0">
              <a:latin typeface="Century" panose="02040604050505020304" pitchFamily="18" charset="0"/>
            </a:endParaRPr>
          </a:p>
        </p:txBody>
      </p:sp>
      <p:sp>
        <p:nvSpPr>
          <p:cNvPr id="6" name="TextBox 5">
            <a:extLst>
              <a:ext uri="{FF2B5EF4-FFF2-40B4-BE49-F238E27FC236}">
                <a16:creationId xmlns:a16="http://schemas.microsoft.com/office/drawing/2014/main" id="{BF266B6D-3946-43BA-9E15-A8F1CB450681}"/>
              </a:ext>
            </a:extLst>
          </p:cNvPr>
          <p:cNvSpPr txBox="1"/>
          <p:nvPr/>
        </p:nvSpPr>
        <p:spPr>
          <a:xfrm>
            <a:off x="301558" y="1284051"/>
            <a:ext cx="7169286" cy="3170099"/>
          </a:xfrm>
          <a:prstGeom prst="rect">
            <a:avLst/>
          </a:prstGeom>
          <a:noFill/>
        </p:spPr>
        <p:txBody>
          <a:bodyPr wrap="square">
            <a:spAutoFit/>
          </a:bodyPr>
          <a:lstStyle/>
          <a:p>
            <a:pPr algn="just">
              <a:spcBef>
                <a:spcPts val="1200"/>
              </a:spcBef>
            </a:pPr>
            <a:r>
              <a:rPr lang="en-IN" sz="1900"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Based upon the analysis, the following assumptions (recommendations to the online seller) are presented for the online sellers to make online shopping more popular, convenient, reliable and trustworthy.</a:t>
            </a:r>
          </a:p>
          <a:p>
            <a:pPr marL="285750" indent="-285750" algn="just">
              <a:spcBef>
                <a:spcPts val="1200"/>
              </a:spcBef>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Transaction security and consumers data safety are principal concerns of online customers purchasing products or services online. Therefore, online vendors can assure their consumers' by offering personal information privacy, protection policy and guarantee for transaction security by improving their technological systems.</a:t>
            </a:r>
            <a:endParaRPr lang="en-IN" sz="1900" dirty="0">
              <a:solidFill>
                <a:srgbClr val="000000"/>
              </a:solidFill>
              <a:latin typeface="Century" panose="020406040505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3338D14-CC2A-4EFC-817F-AD3DCC62D6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68120" y="1429966"/>
            <a:ext cx="4513633" cy="4241260"/>
          </a:xfrm>
          <a:prstGeom prst="rect">
            <a:avLst/>
          </a:prstGeom>
        </p:spPr>
      </p:pic>
      <p:sp>
        <p:nvSpPr>
          <p:cNvPr id="13" name="TextBox 12">
            <a:extLst>
              <a:ext uri="{FF2B5EF4-FFF2-40B4-BE49-F238E27FC236}">
                <a16:creationId xmlns:a16="http://schemas.microsoft.com/office/drawing/2014/main" id="{D6608160-972C-4AAE-87C7-0AE9A8ED9725}"/>
              </a:ext>
            </a:extLst>
          </p:cNvPr>
          <p:cNvSpPr txBox="1"/>
          <p:nvPr/>
        </p:nvSpPr>
        <p:spPr>
          <a:xfrm>
            <a:off x="301558" y="4883285"/>
            <a:ext cx="7266562" cy="14773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Retailers should be careful about the annoying factors of online shopping such as being unable to access the website, long delays in completing online orders, inconsistencies in the items available online, mistakes in filling orders, and the hassle of returning goods.</a:t>
            </a:r>
          </a:p>
        </p:txBody>
      </p:sp>
    </p:spTree>
    <p:extLst>
      <p:ext uri="{BB962C8B-B14F-4D97-AF65-F5344CB8AC3E}">
        <p14:creationId xmlns:p14="http://schemas.microsoft.com/office/powerpoint/2010/main" val="350829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D24B6-2B4A-4B5E-8D59-9527EDD12AFA}"/>
              </a:ext>
            </a:extLst>
          </p:cNvPr>
          <p:cNvSpPr txBox="1"/>
          <p:nvPr/>
        </p:nvSpPr>
        <p:spPr>
          <a:xfrm>
            <a:off x="1050587" y="1177047"/>
            <a:ext cx="10097310" cy="5062924"/>
          </a:xfrm>
          <a:prstGeom prst="rect">
            <a:avLst/>
          </a:prstGeom>
          <a:noFill/>
        </p:spPr>
        <p:txBody>
          <a:bodyPr wrap="square">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Online sellers can be more concerned about delivery times, delivery charge and product return policies. They can make it easier, quicker and reliable, so that consumers can enjoy the online shopping experience and they likes </a:t>
            </a:r>
            <a:r>
              <a:rPr lang="en-IN" sz="1900" dirty="0" err="1">
                <a:solidFill>
                  <a:srgbClr val="000000"/>
                </a:solidFill>
                <a:effectLst/>
                <a:latin typeface="Century" panose="02040604050505020304" pitchFamily="18" charset="0"/>
                <a:ea typeface="Calibri" panose="020F0502020204030204" pitchFamily="34" charset="0"/>
                <a:cs typeface="Helvetica" panose="020B0604020202020204" pitchFamily="34" charset="0"/>
              </a:rPr>
              <a:t>ti</a:t>
            </a: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 shop in the particular websites regularly.</a:t>
            </a:r>
          </a:p>
          <a:p>
            <a:pPr marL="342900" indent="-342900" algn="just">
              <a:buFont typeface="Wingdings" panose="05000000000000000000" pitchFamily="2" charset="2"/>
              <a:buChar char="Ø"/>
            </a:pPr>
            <a:endParaRPr lang="en-IN" sz="1900" dirty="0">
              <a:solidFill>
                <a:srgbClr val="000000"/>
              </a:solidFill>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The respondents thought that products' mixing up and find different product at delivery time which is the main inhibition of online shopping, so that the sellers must be very cautious when it comes to delivery.</a:t>
            </a:r>
          </a:p>
          <a:p>
            <a:pPr algn="just"/>
            <a:endPar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Getting feedbacks from the customers is also on of the important thing to improve the sales of the company. The e-tailer wants to keep the customer happy in order to build the successful business, but they easily fall into a trap of assuming that the customers will give feedback without being prompted. If the e-tailers are doing something wrong, most of the customers won’t complain, they will just go elsewhere. So, it is important to ask customers how they really feel about their services.</a:t>
            </a:r>
          </a:p>
          <a:p>
            <a:pPr marL="342900" indent="-342900" algn="just">
              <a:buFont typeface="Wingdings" panose="05000000000000000000" pitchFamily="2" charset="2"/>
              <a:buChar char="Ø"/>
            </a:pP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algn="just"/>
            <a:endParaRPr lang="en-IN" sz="1900" dirty="0">
              <a:latin typeface="Century" panose="02040604050505020304" pitchFamily="18" charset="0"/>
            </a:endParaRPr>
          </a:p>
        </p:txBody>
      </p:sp>
    </p:spTree>
    <p:extLst>
      <p:ext uri="{BB962C8B-B14F-4D97-AF65-F5344CB8AC3E}">
        <p14:creationId xmlns:p14="http://schemas.microsoft.com/office/powerpoint/2010/main" val="360064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E1DC4-7924-43DC-B94C-8BA26893F810}"/>
              </a:ext>
            </a:extLst>
          </p:cNvPr>
          <p:cNvSpPr txBox="1"/>
          <p:nvPr/>
        </p:nvSpPr>
        <p:spPr>
          <a:xfrm>
            <a:off x="4270443" y="428017"/>
            <a:ext cx="4212076" cy="523220"/>
          </a:xfrm>
          <a:prstGeom prst="rect">
            <a:avLst/>
          </a:prstGeom>
          <a:noFill/>
        </p:spPr>
        <p:txBody>
          <a:bodyPr wrap="square" rtlCol="0">
            <a:spAutoFit/>
          </a:bodyPr>
          <a:lstStyle/>
          <a:p>
            <a:pPr algn="ctr"/>
            <a:r>
              <a:rPr lang="en-US" sz="2800" b="1" u="sng" dirty="0">
                <a:latin typeface="Century" panose="02040604050505020304" pitchFamily="18" charset="0"/>
              </a:rPr>
              <a:t>CONCLUSION</a:t>
            </a:r>
            <a:endParaRPr lang="en-IN" sz="2800" b="1" u="sng" dirty="0">
              <a:latin typeface="Century" panose="02040604050505020304" pitchFamily="18" charset="0"/>
            </a:endParaRPr>
          </a:p>
        </p:txBody>
      </p:sp>
      <p:sp>
        <p:nvSpPr>
          <p:cNvPr id="5" name="TextBox 4">
            <a:extLst>
              <a:ext uri="{FF2B5EF4-FFF2-40B4-BE49-F238E27FC236}">
                <a16:creationId xmlns:a16="http://schemas.microsoft.com/office/drawing/2014/main" id="{71718B38-8D7A-4DB4-9756-B6428FB1FABE}"/>
              </a:ext>
            </a:extLst>
          </p:cNvPr>
          <p:cNvSpPr txBox="1"/>
          <p:nvPr/>
        </p:nvSpPr>
        <p:spPr>
          <a:xfrm>
            <a:off x="1254868" y="2589029"/>
            <a:ext cx="10184860" cy="2763064"/>
          </a:xfrm>
          <a:prstGeom prst="rect">
            <a:avLst/>
          </a:prstGeom>
          <a:noFill/>
        </p:spPr>
        <p:txBody>
          <a:bodyPr wrap="square" rtlCol="0">
            <a:spAutoFit/>
          </a:bodyPr>
          <a:lstStyle/>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endParaRPr lang="en-IN" dirty="0"/>
          </a:p>
        </p:txBody>
      </p:sp>
      <p:sp>
        <p:nvSpPr>
          <p:cNvPr id="6" name="TextBox 5">
            <a:extLst>
              <a:ext uri="{FF2B5EF4-FFF2-40B4-BE49-F238E27FC236}">
                <a16:creationId xmlns:a16="http://schemas.microsoft.com/office/drawing/2014/main" id="{CF076AB2-7C04-449C-9B93-61B9038CDB00}"/>
              </a:ext>
            </a:extLst>
          </p:cNvPr>
          <p:cNvSpPr txBox="1"/>
          <p:nvPr/>
        </p:nvSpPr>
        <p:spPr>
          <a:xfrm>
            <a:off x="752272" y="1031132"/>
            <a:ext cx="11076562" cy="5647700"/>
          </a:xfrm>
          <a:prstGeom prst="rect">
            <a:avLst/>
          </a:prstGeom>
          <a:noFill/>
        </p:spPr>
        <p:txBody>
          <a:bodyPr wrap="square" rtlCol="0">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The endeavour of this study is to identify the motivating factors towards online shopping and in which e-tailer the customers likely to shop more. In this project we have investigated ecommerce quality in online businesses and develop new knowledge to understand the most important dimensions of E-retail factor for customer activation and retention.</a:t>
            </a: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lang="en-IN" sz="1900" dirty="0">
              <a:solidFill>
                <a:srgbClr val="000000"/>
              </a:solidFill>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900" dirty="0">
                <a:latin typeface="Century" panose="02040604050505020304" pitchFamily="18"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marL="285750" indent="-285750" algn="just">
              <a:buFont typeface="Wingdings" panose="05000000000000000000" pitchFamily="2" charset="2"/>
              <a:buChar char="Ø"/>
            </a:pPr>
            <a:r>
              <a:rPr lang="en-IN" sz="1900" dirty="0">
                <a:effectLst/>
                <a:latin typeface="Century" panose="02040604050505020304" pitchFamily="18" charset="0"/>
                <a:ea typeface="Calibri" panose="020F0502020204030204" pitchFamily="34" charset="0"/>
                <a:cs typeface="Times New Roman" panose="02020603050405020304" pitchFamily="18" charset="0"/>
              </a:rPr>
              <a:t>Customer satisfaction and customer trust appeared as the outcomes of overall e-retail factor. The results of the analysis showed that e-retail factor had a positive impact on customer satisfaction</a:t>
            </a:r>
            <a:endPar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0585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4AC9AF-2194-4FFD-BA6A-D0549CB4C0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3253713" y="2015412"/>
            <a:ext cx="5485960" cy="3147591"/>
          </a:xfrm>
          <a:prstGeom prst="rect">
            <a:avLst/>
          </a:prstGeom>
        </p:spPr>
      </p:pic>
      <p:sp>
        <p:nvSpPr>
          <p:cNvPr id="2" name="TextBox 1">
            <a:extLst>
              <a:ext uri="{FF2B5EF4-FFF2-40B4-BE49-F238E27FC236}">
                <a16:creationId xmlns:a16="http://schemas.microsoft.com/office/drawing/2014/main" id="{FFE9A085-641C-464A-B022-D75151301042}"/>
              </a:ext>
            </a:extLst>
          </p:cNvPr>
          <p:cNvSpPr txBox="1"/>
          <p:nvPr/>
        </p:nvSpPr>
        <p:spPr>
          <a:xfrm>
            <a:off x="849595" y="6935820"/>
            <a:ext cx="10492810" cy="230832"/>
          </a:xfrm>
          <a:prstGeom prst="rect">
            <a:avLst/>
          </a:prstGeom>
          <a:noFill/>
        </p:spPr>
        <p:txBody>
          <a:bodyPr wrap="square" rtlCol="0">
            <a:spAutoFit/>
          </a:bodyPr>
          <a:lstStyle/>
          <a:p>
            <a:r>
              <a:rPr lang="en-IN" sz="900">
                <a:hlinkClick r:id="rId4" tooltip="https://www.thebluediamondgallery.com/wooden-tile/t/thank-you.html"/>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363174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C9B74-09F4-426D-9B86-AB70C906BF35}"/>
              </a:ext>
            </a:extLst>
          </p:cNvPr>
          <p:cNvSpPr txBox="1"/>
          <p:nvPr/>
        </p:nvSpPr>
        <p:spPr>
          <a:xfrm>
            <a:off x="612843" y="690664"/>
            <a:ext cx="10856067" cy="2576859"/>
          </a:xfrm>
          <a:prstGeom prst="rect">
            <a:avLst/>
          </a:prstGeom>
          <a:noFill/>
        </p:spPr>
        <p:txBody>
          <a:bodyPr wrap="square" rtlCol="0">
            <a:spAutoFit/>
          </a:bodyPr>
          <a:lstStyle/>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Utilitarian value: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endPar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a:t>
            </a:r>
            <a:r>
              <a:rPr lang="en-IN" sz="18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r>
              <a:rPr lang="en-IN" sz="19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5BA744A-F1F1-4558-A624-6D103F7388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6468" y="3044757"/>
            <a:ext cx="7179013" cy="3472775"/>
          </a:xfrm>
          <a:prstGeom prst="rect">
            <a:avLst/>
          </a:prstGeom>
          <a:noFill/>
          <a:ln>
            <a:noFill/>
          </a:ln>
        </p:spPr>
      </p:pic>
    </p:spTree>
    <p:extLst>
      <p:ext uri="{BB962C8B-B14F-4D97-AF65-F5344CB8AC3E}">
        <p14:creationId xmlns:p14="http://schemas.microsoft.com/office/powerpoint/2010/main" val="404774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0D9E7-8FA3-4150-9888-4BF6AC51254B}"/>
              </a:ext>
            </a:extLst>
          </p:cNvPr>
          <p:cNvSpPr txBox="1"/>
          <p:nvPr/>
        </p:nvSpPr>
        <p:spPr>
          <a:xfrm>
            <a:off x="972766" y="826852"/>
            <a:ext cx="4844374" cy="800219"/>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Problem Understanding:</a:t>
            </a:r>
          </a:p>
          <a:p>
            <a:endParaRPr lang="en-IN" dirty="0"/>
          </a:p>
        </p:txBody>
      </p:sp>
      <p:sp>
        <p:nvSpPr>
          <p:cNvPr id="4" name="TextBox 3">
            <a:extLst>
              <a:ext uri="{FF2B5EF4-FFF2-40B4-BE49-F238E27FC236}">
                <a16:creationId xmlns:a16="http://schemas.microsoft.com/office/drawing/2014/main" id="{37C8B3A7-BD65-4CD5-A09E-B21EAEE87504}"/>
              </a:ext>
            </a:extLst>
          </p:cNvPr>
          <p:cNvSpPr txBox="1"/>
          <p:nvPr/>
        </p:nvSpPr>
        <p:spPr>
          <a:xfrm>
            <a:off x="1196502" y="1799617"/>
            <a:ext cx="8249055" cy="361990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v"/>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problem statement examined how customers form expectations on technology based self-service quality and suggested five main attributes of ecommerce store quality, that are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service quality, system quality, information quality, trust and net benefit. </a:t>
            </a:r>
          </a:p>
          <a:p>
            <a:pPr marL="285750" indent="-285750" algn="just">
              <a:lnSpc>
                <a:spcPct val="107000"/>
              </a:lnSpc>
              <a:spcAft>
                <a:spcPts val="800"/>
              </a:spcAft>
              <a:buFont typeface="Wingdings" panose="05000000000000000000" pitchFamily="2" charset="2"/>
              <a:buChar char="v"/>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sz="1900"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1283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7709E-96F0-4AEC-A8D3-4C9A244B5719}"/>
              </a:ext>
            </a:extLst>
          </p:cNvPr>
          <p:cNvSpPr txBox="1"/>
          <p:nvPr/>
        </p:nvSpPr>
        <p:spPr>
          <a:xfrm>
            <a:off x="642026" y="642027"/>
            <a:ext cx="10710153" cy="515526"/>
          </a:xfrm>
          <a:prstGeom prst="rect">
            <a:avLst/>
          </a:prstGeom>
          <a:noFill/>
        </p:spPr>
        <p:txBody>
          <a:bodyPr wrap="square" rtlCol="0">
            <a:spAutoFit/>
          </a:bodyPr>
          <a:lstStyle/>
          <a:p>
            <a:pPr>
              <a:lnSpc>
                <a:spcPct val="107000"/>
              </a:lnSpc>
              <a:spcAft>
                <a:spcPts val="800"/>
              </a:spcAft>
            </a:pPr>
            <a:r>
              <a:rPr lang="en-IN" sz="2800" b="1" dirty="0">
                <a:effectLst/>
                <a:latin typeface="Century" panose="02040604050505020304" pitchFamily="18" charset="0"/>
                <a:ea typeface="Calibri" panose="020F0502020204030204" pitchFamily="34" charset="0"/>
                <a:cs typeface="Times New Roman" panose="02020603050405020304" pitchFamily="18" charset="0"/>
              </a:rPr>
              <a:t>What is Customer Retention?</a:t>
            </a:r>
            <a:endParaRPr lang="en-IN" sz="28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D8AD3EC-7ABF-4E1B-B0DC-96D957CAE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59" y="2842788"/>
            <a:ext cx="4447259" cy="3373185"/>
          </a:xfrm>
          <a:prstGeom prst="rect">
            <a:avLst/>
          </a:prstGeom>
        </p:spPr>
      </p:pic>
      <p:sp>
        <p:nvSpPr>
          <p:cNvPr id="17" name="TextBox 16">
            <a:extLst>
              <a:ext uri="{FF2B5EF4-FFF2-40B4-BE49-F238E27FC236}">
                <a16:creationId xmlns:a16="http://schemas.microsoft.com/office/drawing/2014/main" id="{F2DA2041-BBA7-492E-A7A0-64D7A62BCF26}"/>
              </a:ext>
            </a:extLst>
          </p:cNvPr>
          <p:cNvSpPr txBox="1"/>
          <p:nvPr/>
        </p:nvSpPr>
        <p:spPr>
          <a:xfrm>
            <a:off x="642025" y="1444558"/>
            <a:ext cx="10710153" cy="969496"/>
          </a:xfrm>
          <a:prstGeom prst="rect">
            <a:avLst/>
          </a:prstGeom>
          <a:noFill/>
        </p:spPr>
        <p:txBody>
          <a:bodyPr wrap="square" rtlCol="0">
            <a:spAutoFit/>
          </a:bodyPr>
          <a:lstStyle/>
          <a:p>
            <a:pPr algn="just"/>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The customer retention is the process of engaging existing customers to continue buying products or services from their business. The goal of customer retention is retaining as many as customer as possible in the company.</a:t>
            </a:r>
            <a:endParaRPr lang="en-IN" sz="1900" dirty="0">
              <a:solidFill>
                <a:schemeClr val="tx1">
                  <a:lumMod val="95000"/>
                  <a:lumOff val="5000"/>
                </a:schemeClr>
              </a:solidFill>
            </a:endParaRPr>
          </a:p>
        </p:txBody>
      </p:sp>
      <p:pic>
        <p:nvPicPr>
          <p:cNvPr id="20" name="Picture 2">
            <a:extLst>
              <a:ext uri="{FF2B5EF4-FFF2-40B4-BE49-F238E27FC236}">
                <a16:creationId xmlns:a16="http://schemas.microsoft.com/office/drawing/2014/main" id="{FF9460DE-D0DB-4D21-8E40-D16B8E2B6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884" y="2842788"/>
            <a:ext cx="4305807" cy="337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C23652-5829-453E-8EE5-8C53A03A2A85}"/>
              </a:ext>
            </a:extLst>
          </p:cNvPr>
          <p:cNvSpPr txBox="1"/>
          <p:nvPr/>
        </p:nvSpPr>
        <p:spPr>
          <a:xfrm>
            <a:off x="583660" y="632298"/>
            <a:ext cx="8112868" cy="529247"/>
          </a:xfrm>
          <a:prstGeom prst="rect">
            <a:avLst/>
          </a:prstGeom>
          <a:noFill/>
        </p:spPr>
        <p:txBody>
          <a:bodyPr wrap="square" rtlCol="0">
            <a:spAutoFit/>
          </a:bodyPr>
          <a:lstStyle/>
          <a:p>
            <a:pPr>
              <a:lnSpc>
                <a:spcPct val="107000"/>
              </a:lnSpc>
              <a:spcAft>
                <a:spcPts val="800"/>
              </a:spcAft>
            </a:pPr>
            <a:r>
              <a:rPr lang="en-US" sz="2800" b="1" dirty="0">
                <a:latin typeface="Century" panose="02040604050505020304" pitchFamily="18" charset="0"/>
              </a:rPr>
              <a:t> </a:t>
            </a:r>
            <a:r>
              <a:rPr lang="en-IN" sz="2800" b="1" spc="5" dirty="0">
                <a:effectLst/>
                <a:latin typeface="Century" panose="02040604050505020304" pitchFamily="18" charset="0"/>
                <a:ea typeface="Calibri" panose="020F0502020204030204" pitchFamily="34" charset="0"/>
                <a:cs typeface="Open Sans" panose="020B0606030504020204" pitchFamily="34" charset="0"/>
              </a:rPr>
              <a:t>Why is Customer Retention Important?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9FEE8D1-9741-40CF-957D-1DF047086E51}"/>
              </a:ext>
            </a:extLst>
          </p:cNvPr>
          <p:cNvSpPr txBox="1"/>
          <p:nvPr/>
        </p:nvSpPr>
        <p:spPr>
          <a:xfrm>
            <a:off x="972766" y="1731523"/>
            <a:ext cx="5123234" cy="5164555"/>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Customer retention is an express route to a business’ financial success. It allows the companies to build long term, meaningful relationships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It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empowers customers to share feedback with the company team.</a:t>
            </a:r>
          </a:p>
          <a:p>
            <a:pPr marL="342900" lvl="0" indent="-342900">
              <a:lnSpc>
                <a:spcPct val="107000"/>
              </a:lnSpc>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helps you understand how loyal and satisfied your customers are, how strong your customer service is, and your products are really worth their money or not.</a:t>
            </a:r>
          </a:p>
          <a:p>
            <a:pPr marL="342900" lvl="0" indent="-342900">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enhances the brand reputation and understands future needs of the customers.</a:t>
            </a:r>
          </a:p>
          <a:p>
            <a:endParaRPr lang="en-IN" dirty="0"/>
          </a:p>
        </p:txBody>
      </p:sp>
      <p:pic>
        <p:nvPicPr>
          <p:cNvPr id="14" name="Picture 2">
            <a:extLst>
              <a:ext uri="{FF2B5EF4-FFF2-40B4-BE49-F238E27FC236}">
                <a16:creationId xmlns:a16="http://schemas.microsoft.com/office/drawing/2014/main" id="{259FD2F5-28B4-4AA6-9C95-FA47FC006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255" y="1877438"/>
            <a:ext cx="5564222" cy="404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7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0ECA84-8458-46C6-94E9-93AA30AD2947}"/>
              </a:ext>
            </a:extLst>
          </p:cNvPr>
          <p:cNvSpPr txBox="1"/>
          <p:nvPr/>
        </p:nvSpPr>
        <p:spPr>
          <a:xfrm>
            <a:off x="690665" y="700391"/>
            <a:ext cx="6001966" cy="523220"/>
          </a:xfrm>
          <a:prstGeom prst="rect">
            <a:avLst/>
          </a:prstGeom>
          <a:noFill/>
        </p:spPr>
        <p:txBody>
          <a:bodyPr wrap="square" rtlCol="0">
            <a:spAutoFit/>
          </a:bodyPr>
          <a:lstStyle/>
          <a:p>
            <a:r>
              <a:rPr lang="en-US" sz="2800" b="1" dirty="0">
                <a:latin typeface="Century" panose="02040604050505020304" pitchFamily="18" charset="0"/>
              </a:rPr>
              <a:t>Benefits of Customer Retention:</a:t>
            </a:r>
            <a:endParaRPr lang="en-IN" sz="2800" b="1" dirty="0">
              <a:latin typeface="Century" panose="02040604050505020304" pitchFamily="18" charset="0"/>
            </a:endParaRPr>
          </a:p>
        </p:txBody>
      </p:sp>
      <p:sp>
        <p:nvSpPr>
          <p:cNvPr id="8" name="TextBox 7">
            <a:extLst>
              <a:ext uri="{FF2B5EF4-FFF2-40B4-BE49-F238E27FC236}">
                <a16:creationId xmlns:a16="http://schemas.microsoft.com/office/drawing/2014/main" id="{20126234-522B-4B8B-BEB8-860B3F6E7609}"/>
              </a:ext>
            </a:extLst>
          </p:cNvPr>
          <p:cNvSpPr txBox="1"/>
          <p:nvPr/>
        </p:nvSpPr>
        <p:spPr>
          <a:xfrm>
            <a:off x="914400" y="1420238"/>
            <a:ext cx="5181600" cy="478592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Retention is more cost </a:t>
            </a:r>
            <a:r>
              <a:rPr lang="en-US" sz="1900" dirty="0">
                <a:solidFill>
                  <a:schemeClr val="tx1">
                    <a:lumMod val="95000"/>
                    <a:lumOff val="5000"/>
                  </a:schemeClr>
                </a:solidFill>
                <a:latin typeface="Century" panose="02040604050505020304" pitchFamily="18" charset="0"/>
              </a:rPr>
              <a:t>e</a:t>
            </a:r>
            <a:r>
              <a:rPr lang="en-US" sz="1900" i="0" dirty="0">
                <a:solidFill>
                  <a:schemeClr val="tx1">
                    <a:lumMod val="95000"/>
                    <a:lumOff val="5000"/>
                  </a:schemeClr>
                </a:solidFill>
                <a:effectLst/>
                <a:latin typeface="Century" panose="02040604050505020304" pitchFamily="18" charset="0"/>
              </a:rPr>
              <a:t>ffective than acquisition.</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Loyal customers provide excellent word of mouth referrals.</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Return customers are more profitable.</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Regular customers provide more feedback.</a:t>
            </a:r>
            <a:endParaRPr lang="en-US" sz="1900" dirty="0">
              <a:solidFill>
                <a:schemeClr val="tx1">
                  <a:lumMod val="95000"/>
                  <a:lumOff val="5000"/>
                </a:schemeClr>
              </a:solidFill>
              <a:latin typeface="Century" panose="02040604050505020304" pitchFamily="18" charset="0"/>
            </a:endParaRPr>
          </a:p>
          <a:p>
            <a:pPr algn="just"/>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Your brand will stand out from the crowd.</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Customers will explore your brand.</a:t>
            </a:r>
          </a:p>
          <a:p>
            <a:pPr marL="342900" indent="-342900" algn="just">
              <a:buFont typeface="Wingdings" panose="05000000000000000000" pitchFamily="2" charset="2"/>
              <a:buChar char="ü"/>
            </a:pPr>
            <a:endParaRPr lang="en-IN" sz="1900" dirty="0">
              <a:latin typeface="Century" panose="02040604050505020304" pitchFamily="18" charset="0"/>
            </a:endParaRPr>
          </a:p>
        </p:txBody>
      </p:sp>
      <p:pic>
        <p:nvPicPr>
          <p:cNvPr id="3080" name="Picture 8" descr="shopping spree">
            <a:extLst>
              <a:ext uri="{FF2B5EF4-FFF2-40B4-BE49-F238E27FC236}">
                <a16:creationId xmlns:a16="http://schemas.microsoft.com/office/drawing/2014/main" id="{1A2641C7-F20D-42E5-B29A-9485656BAD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92631" y="1420238"/>
            <a:ext cx="4717914" cy="310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35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555</TotalTime>
  <Words>4684</Words>
  <Application>Microsoft Office PowerPoint</Application>
  <PresentationFormat>Widescreen</PresentationFormat>
  <Paragraphs>161</Paragraphs>
  <Slides>45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Algerian</vt:lpstr>
      <vt:lpstr>Arial</vt:lpstr>
      <vt:lpstr>Calibri</vt:lpstr>
      <vt:lpstr>Century</vt:lpstr>
      <vt:lpstr>Century Gothic</vt:lpstr>
      <vt:lpstr>Courier New</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ajit madame</cp:lastModifiedBy>
  <cp:revision>40</cp:revision>
  <dcterms:created xsi:type="dcterms:W3CDTF">2021-09-16T07:00:33Z</dcterms:created>
  <dcterms:modified xsi:type="dcterms:W3CDTF">2022-10-07T13:07:38Z</dcterms:modified>
</cp:coreProperties>
</file>